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2" r:id="rId4"/>
    <p:sldId id="264" r:id="rId5"/>
    <p:sldId id="260" r:id="rId6"/>
    <p:sldId id="265" r:id="rId7"/>
    <p:sldId id="267" r:id="rId8"/>
    <p:sldId id="268" r:id="rId9"/>
    <p:sldId id="269" r:id="rId10"/>
    <p:sldId id="270" r:id="rId11"/>
    <p:sldId id="271" r:id="rId12"/>
    <p:sldId id="272" r:id="rId13"/>
    <p:sldId id="263" r:id="rId1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427"/>
    <a:srgbClr val="D8CBBB"/>
    <a:srgbClr val="8D806F"/>
    <a:srgbClr val="2A34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38C65E-80AE-014E-BF25-884C5ADDBF14}" v="1" dt="2024-05-20T02:42:00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79"/>
    <p:restoredTop sz="93591"/>
  </p:normalViewPr>
  <p:slideViewPr>
    <p:cSldViewPr snapToGrid="0">
      <p:cViewPr varScale="1">
        <p:scale>
          <a:sx n="106" d="100"/>
          <a:sy n="106" d="100"/>
        </p:scale>
        <p:origin x="184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D47AEC-DC8D-58D2-B72D-93C9FA67B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665FA9-AEE5-54C6-0F52-61AEAF0C7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513E4F-9DCB-FCBD-2356-D7BE1FFB8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601EE3-DFA9-9AF7-6E1F-8EC11B365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550295-1D18-1C91-24F9-746B7CEDF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77722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27E1FB-E925-4CA8-901D-940E5281C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25EE144-BC4E-9C33-8D16-A0A1DF3E6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A3A34E-CBE3-1B23-F5D2-86AB0A9F9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9F8221-DF16-5011-32D9-E6F09E443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2B7828-3F91-4856-27FD-05C7A1B06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8586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1C0F3F4-930E-93E7-BDA3-462D6AD787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A966F9-9BFC-B51C-25A6-EADAB3B59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5B08CF-EEDF-5A0F-FAB5-38EEFD4FF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8B8B49-9131-A85A-FE97-BA5C1F1EC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D2E385-98B5-0A6B-CE9B-6B3E0592E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33047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74CE3B-3F2C-F464-CA2E-9AB10F80B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22FFB3-93C1-CBF1-428C-07B748CEA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9C5F12-E2B0-3E03-2F92-0D82C6206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94C387-29AB-3BA3-4C17-C7B487173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B67F65-2BE7-7C62-75D5-A62B50AF1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3978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CD4567-A2C0-AC6B-3839-60BCBF859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3D2A22-08E7-92F5-899C-D722CFD2B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9C4367-9788-F006-C5D3-18520C4B9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A13D42-D7EA-79EF-A4E3-15F9142F5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686985-1199-1D82-8A9D-1CFAB4CA1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50358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A9FB5-C06E-2FB2-31ED-4F19980FD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D5FB88-B504-990A-BF42-B3E570712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ECAA7E-6856-CAF5-281C-3FE689B55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CA63C9-99DA-A519-9771-8C4B95691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C7DCB1-29BB-0A31-1FD0-EAC7AB97B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10C8CA-92FF-C2DD-C43F-CEF02811D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14565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6B8414-7A06-31C4-51C0-077343C07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452C92-79AD-DC11-B7F9-13E66D490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B74EFD-2A1D-4078-603B-06306DF04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45D3BA3-9AD9-0888-1089-DE076FE6EE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8343E3-C064-B738-535D-06E71177E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763AE6-98E0-10C3-D282-60AE425E7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4E9A5C6-4DAE-A72E-FE83-3DC686894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976045D-164D-FB49-9BE1-53892FA81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84082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2E3C74-C85F-91BC-4E7E-04EF42EAD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23C692-1208-BE19-7609-00A0E3522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CC43BBA-606D-8B80-ACD8-33A0DA1DA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FF278A5-1C7F-8153-CB65-C467D0A0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79804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1B06EA1-F9AB-2B2D-AD40-1CD3C6FF2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A0D8635-4371-3811-1FD6-6B82E4798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8908F5-A0ED-2B85-27B6-A42BD16A7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62363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20E28E-0DE6-8C2A-4876-C0813BED4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15F11C-A6F1-81F3-7DFB-BFB58C500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BF03B7-7BC4-E188-0DD0-9EFDBADF21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0FBBF2-81C8-71FA-3429-29B5760D4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564E0A-0167-13D8-9CCE-F9899D932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C1CAF9-0649-DEA1-530F-2A8AE116B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54903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B4FED9-5F9E-B7A3-4F42-F1DCF61EC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065496-4E56-1AA6-38DF-6601C8ED0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27413E6-CE90-358D-1C8C-5817DF7C0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D366CB-87EE-A493-D0E2-A4814B4F3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0DFE3C-DD2E-A19A-1C8B-9B0DEC266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795AD5-D134-AC1C-E157-0211C4A7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3863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4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0FE0F28-791C-8C9F-081D-A673C920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FD8594-FA00-D4FE-7266-746208AEF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29E34B-D7B1-1266-CA21-D89FA95738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0304FD-0891-9347-A7C9-1E0787E2E893}" type="datetimeFigureOut">
              <a:rPr kumimoji="1" lang="ko-Kore-KR" altLang="en-US" smtClean="0"/>
              <a:t>5/24/24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584227-4B88-1B4F-7771-F2B04A62C5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0FA500-B6B9-EF9F-DC73-D998DDC7F1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95B23-544A-F444-9EED-CA31E4BCFCA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30052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DCC420A-9CAD-FF72-4020-CA1DD5EA6B76}"/>
              </a:ext>
            </a:extLst>
          </p:cNvPr>
          <p:cNvSpPr txBox="1"/>
          <p:nvPr/>
        </p:nvSpPr>
        <p:spPr>
          <a:xfrm>
            <a:off x="1082672" y="2639616"/>
            <a:ext cx="1002665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2000" dirty="0">
                <a:gradFill flip="none" rotWithShape="1">
                  <a:gsLst>
                    <a:gs pos="0">
                      <a:schemeClr val="accent3">
                        <a:lumMod val="0"/>
                        <a:lumOff val="100000"/>
                      </a:schemeClr>
                    </a:gs>
                    <a:gs pos="35000">
                      <a:schemeClr val="accent3">
                        <a:lumMod val="0"/>
                        <a:lumOff val="100000"/>
                      </a:schemeClr>
                    </a:gs>
                    <a:gs pos="100000">
                      <a:schemeClr val="accent3">
                        <a:lumMod val="100000"/>
                      </a:schemeClr>
                    </a:gs>
                  </a:gsLst>
                  <a:path path="circle">
                    <a:fillToRect l="50000" t="-80000" r="50000" b="180000"/>
                  </a:path>
                  <a:tileRect/>
                </a:gradFill>
                <a:latin typeface="Digital Glitch Demo" panose="02000507020000020004" pitchFamily="2" charset="0"/>
              </a:rPr>
              <a:t>V</a:t>
            </a:r>
            <a:r>
              <a:rPr kumimoji="1" lang="en-US" altLang="ko-Kore-KR" sz="9000" dirty="0">
                <a:gradFill flip="none" rotWithShape="1">
                  <a:gsLst>
                    <a:gs pos="0">
                      <a:schemeClr val="accent3">
                        <a:lumMod val="0"/>
                        <a:lumOff val="100000"/>
                      </a:schemeClr>
                    </a:gs>
                    <a:gs pos="35000">
                      <a:schemeClr val="accent3">
                        <a:lumMod val="0"/>
                        <a:lumOff val="100000"/>
                      </a:schemeClr>
                    </a:gs>
                    <a:gs pos="100000">
                      <a:schemeClr val="accent3">
                        <a:lumMod val="100000"/>
                      </a:schemeClr>
                    </a:gs>
                  </a:gsLst>
                  <a:path path="circle">
                    <a:fillToRect l="50000" t="-80000" r="50000" b="180000"/>
                  </a:path>
                  <a:tileRect/>
                </a:gradFill>
                <a:latin typeface="Digital Glitch Demo" panose="02000507020000020004" pitchFamily="2" charset="0"/>
              </a:rPr>
              <a:t>olta</a:t>
            </a:r>
            <a:endParaRPr kumimoji="1" lang="ko-Kore-KR" altLang="en-US" sz="9000" dirty="0">
              <a:gradFill flip="none" rotWithShape="1">
                <a:gsLst>
                  <a:gs pos="0">
                    <a:schemeClr val="accent3">
                      <a:lumMod val="0"/>
                      <a:lumOff val="100000"/>
                    </a:schemeClr>
                  </a:gs>
                  <a:gs pos="35000">
                    <a:schemeClr val="accent3">
                      <a:lumMod val="0"/>
                      <a:lumOff val="100000"/>
                    </a:schemeClr>
                  </a:gs>
                  <a:gs pos="100000">
                    <a:schemeClr val="accent3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atin typeface="Digital Glitch Demo" panose="02000507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190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B83340-9D30-9B74-2A6D-8848D216321F}"/>
              </a:ext>
            </a:extLst>
          </p:cNvPr>
          <p:cNvSpPr txBox="1"/>
          <p:nvPr/>
        </p:nvSpPr>
        <p:spPr>
          <a:xfrm>
            <a:off x="912499" y="213026"/>
            <a:ext cx="275588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마일스톤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_ 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개발 진행중인 것</a:t>
            </a:r>
            <a:endParaRPr kumimoji="1" lang="en-US" altLang="ko-KR" sz="1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>
            <a:cxnSpLocks/>
          </p:cNvCxnSpPr>
          <p:nvPr/>
        </p:nvCxnSpPr>
        <p:spPr>
          <a:xfrm>
            <a:off x="0" y="1155032"/>
            <a:ext cx="12192000" cy="0"/>
          </a:xfrm>
          <a:prstGeom prst="line">
            <a:avLst/>
          </a:prstGeom>
          <a:ln w="63500">
            <a:solidFill>
              <a:srgbClr val="D8C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1CA61CB9-4875-BA14-7E70-F7531E188243}"/>
              </a:ext>
            </a:extLst>
          </p:cNvPr>
          <p:cNvSpPr/>
          <p:nvPr/>
        </p:nvSpPr>
        <p:spPr>
          <a:xfrm>
            <a:off x="1379472" y="975032"/>
            <a:ext cx="360000" cy="360000"/>
          </a:xfrm>
          <a:prstGeom prst="ellipse">
            <a:avLst/>
          </a:prstGeom>
          <a:solidFill>
            <a:srgbClr val="212427"/>
          </a:solidFill>
          <a:ln w="635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28AC22-6E07-E16B-FC26-F95334D76313}"/>
              </a:ext>
            </a:extLst>
          </p:cNvPr>
          <p:cNvCxnSpPr>
            <a:cxnSpLocks/>
          </p:cNvCxnSpPr>
          <p:nvPr/>
        </p:nvCxnSpPr>
        <p:spPr>
          <a:xfrm flipH="1">
            <a:off x="1559471" y="690080"/>
            <a:ext cx="1" cy="284952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5A98456-45E0-5936-81B3-D48A9D268B03}"/>
              </a:ext>
            </a:extLst>
          </p:cNvPr>
          <p:cNvSpPr/>
          <p:nvPr/>
        </p:nvSpPr>
        <p:spPr>
          <a:xfrm>
            <a:off x="823138" y="1700974"/>
            <a:ext cx="1472665" cy="616134"/>
          </a:xfrm>
          <a:prstGeom prst="roundRect">
            <a:avLst/>
          </a:prstGeom>
          <a:solidFill>
            <a:srgbClr val="D8CBBB">
              <a:alpha val="5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네트워크 구현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988B4CF9-D065-A461-39E9-A1507D2F7880}"/>
              </a:ext>
            </a:extLst>
          </p:cNvPr>
          <p:cNvSpPr/>
          <p:nvPr/>
        </p:nvSpPr>
        <p:spPr>
          <a:xfrm>
            <a:off x="823136" y="2471136"/>
            <a:ext cx="1472665" cy="616135"/>
          </a:xfrm>
          <a:prstGeom prst="roundRect">
            <a:avLst/>
          </a:prstGeom>
          <a:solidFill>
            <a:srgbClr val="D8CBBB">
              <a:alpha val="6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캐릭터 무브먼트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6A98125-FF1A-0F5E-237D-5E261558D852}"/>
              </a:ext>
            </a:extLst>
          </p:cNvPr>
          <p:cNvSpPr/>
          <p:nvPr/>
        </p:nvSpPr>
        <p:spPr>
          <a:xfrm>
            <a:off x="823138" y="3241299"/>
            <a:ext cx="1472665" cy="616134"/>
          </a:xfrm>
          <a:prstGeom prst="roundRect">
            <a:avLst/>
          </a:prstGeom>
          <a:solidFill>
            <a:srgbClr val="D8CBBB">
              <a:alpha val="7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아이템 시스템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EF04CB1-7EE4-A7EB-D464-7BA1C0E4E40D}"/>
              </a:ext>
            </a:extLst>
          </p:cNvPr>
          <p:cNvSpPr/>
          <p:nvPr/>
        </p:nvSpPr>
        <p:spPr>
          <a:xfrm>
            <a:off x="823136" y="4011461"/>
            <a:ext cx="1472665" cy="616135"/>
          </a:xfrm>
          <a:prstGeom prst="roundRect">
            <a:avLst/>
          </a:prstGeom>
          <a:solidFill>
            <a:srgbClr val="D8CBBB">
              <a:alpha val="8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전투 시스템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CEDF4F2-A922-F706-B1D4-3BB44F3B80EA}"/>
              </a:ext>
            </a:extLst>
          </p:cNvPr>
          <p:cNvSpPr/>
          <p:nvPr/>
        </p:nvSpPr>
        <p:spPr>
          <a:xfrm>
            <a:off x="823136" y="4781623"/>
            <a:ext cx="1472665" cy="616135"/>
          </a:xfrm>
          <a:prstGeom prst="roundRect">
            <a:avLst/>
          </a:prstGeom>
          <a:solidFill>
            <a:srgbClr val="D8CBBB">
              <a:alpha val="9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UI</a:t>
            </a:r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</a:t>
            </a:r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UX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4C6E4EE-EAE5-CC7A-85B3-1E4C48B5B3DC}"/>
              </a:ext>
            </a:extLst>
          </p:cNvPr>
          <p:cNvSpPr/>
          <p:nvPr/>
        </p:nvSpPr>
        <p:spPr>
          <a:xfrm>
            <a:off x="823136" y="5551785"/>
            <a:ext cx="1472665" cy="616135"/>
          </a:xfrm>
          <a:prstGeom prst="roundRect">
            <a:avLst/>
          </a:prstGeom>
          <a:solidFill>
            <a:srgbClr val="D8CBBB"/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기타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380F756-F8B8-437C-C7DD-5C50612730AB}"/>
              </a:ext>
            </a:extLst>
          </p:cNvPr>
          <p:cNvSpPr/>
          <p:nvPr/>
        </p:nvSpPr>
        <p:spPr>
          <a:xfrm>
            <a:off x="6143978" y="941663"/>
            <a:ext cx="360000" cy="360000"/>
          </a:xfrm>
          <a:prstGeom prst="ellipse">
            <a:avLst/>
          </a:prstGeom>
          <a:solidFill>
            <a:schemeClr val="accent2"/>
          </a:solidFill>
          <a:ln w="635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D80F7-0CC9-97D7-738E-F7340A151358}"/>
              </a:ext>
            </a:extLst>
          </p:cNvPr>
          <p:cNvSpPr txBox="1"/>
          <p:nvPr/>
        </p:nvSpPr>
        <p:spPr>
          <a:xfrm>
            <a:off x="5518772" y="251498"/>
            <a:ext cx="30444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중간 발표 주간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(03.24~04.06)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01508DC-86BE-29D2-6790-07FC4DF7B089}"/>
              </a:ext>
            </a:extLst>
          </p:cNvPr>
          <p:cNvCxnSpPr>
            <a:cxnSpLocks/>
          </p:cNvCxnSpPr>
          <p:nvPr/>
        </p:nvCxnSpPr>
        <p:spPr>
          <a:xfrm flipH="1">
            <a:off x="6323976" y="656711"/>
            <a:ext cx="1" cy="284952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1B86C92-22BA-962D-76A7-A954160FB38B}"/>
              </a:ext>
            </a:extLst>
          </p:cNvPr>
          <p:cNvSpPr/>
          <p:nvPr/>
        </p:nvSpPr>
        <p:spPr>
          <a:xfrm>
            <a:off x="3636760" y="4781623"/>
            <a:ext cx="3476310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사망 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scene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및 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death cam</a:t>
            </a:r>
          </a:p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로그인 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UI,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마우스 감도 설정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9B484E9-9388-1B2D-712F-056E8491D8F8}"/>
              </a:ext>
            </a:extLst>
          </p:cNvPr>
          <p:cNvSpPr/>
          <p:nvPr/>
        </p:nvSpPr>
        <p:spPr>
          <a:xfrm>
            <a:off x="3636760" y="3241299"/>
            <a:ext cx="3476310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7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아이템 심화 상호작용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171450" indent="-171450" algn="ctr">
              <a:buFontTx/>
              <a:buChar char="-"/>
            </a:pPr>
            <a:r>
              <a:rPr lang="ko-KR" altLang="en-US" sz="1000" dirty="0" err="1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크래프팅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시스템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095C0EE-FADE-CD74-36C9-36D01872568F}"/>
              </a:ext>
            </a:extLst>
          </p:cNvPr>
          <p:cNvSpPr/>
          <p:nvPr/>
        </p:nvSpPr>
        <p:spPr>
          <a:xfrm>
            <a:off x="3636760" y="2471135"/>
            <a:ext cx="3476310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6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ko-KR" altLang="en-US" sz="1000" dirty="0" err="1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애니메이팅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버그 </a:t>
            </a:r>
            <a:r>
              <a:rPr lang="ko-KR" altLang="en-US" sz="1000" dirty="0" err="1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픽스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타격 및 피격 모션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FE9C437-A8D8-F037-29F6-49F9A03A3A52}"/>
              </a:ext>
            </a:extLst>
          </p:cNvPr>
          <p:cNvSpPr/>
          <p:nvPr/>
        </p:nvSpPr>
        <p:spPr>
          <a:xfrm>
            <a:off x="3636760" y="1703886"/>
            <a:ext cx="3476310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5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로비 구현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타 카테고리 작업 내용 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real time network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병합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F4BAD85-1821-19B5-54F7-B2E12D28BBB9}"/>
              </a:ext>
            </a:extLst>
          </p:cNvPr>
          <p:cNvSpPr/>
          <p:nvPr/>
        </p:nvSpPr>
        <p:spPr>
          <a:xfrm>
            <a:off x="3636760" y="3989794"/>
            <a:ext cx="3476310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7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기초 전투 알고리즘</a:t>
            </a:r>
            <a:endParaRPr lang="en-US" altLang="ko-KR" sz="1500" dirty="0"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marL="171450" indent="-171450" algn="ctr">
              <a:buFontTx/>
              <a:buChar char="-"/>
            </a:pP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HP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시스템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타격 및 피격 알고리즘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C1204346-7994-2C0F-1704-C2B95C04C602}"/>
              </a:ext>
            </a:extLst>
          </p:cNvPr>
          <p:cNvSpPr/>
          <p:nvPr/>
        </p:nvSpPr>
        <p:spPr>
          <a:xfrm>
            <a:off x="3636760" y="5551784"/>
            <a:ext cx="3476310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BGM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및 효과음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171450" indent="-171450" algn="ctr">
              <a:buFontTx/>
              <a:buChar char="-"/>
            </a:pP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concept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artwork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08B3A63D-5B11-D5F2-8C25-35BB99760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6053" y="1903492"/>
            <a:ext cx="3476310" cy="4172604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BC11C43F-B760-2857-D956-55E2F277F06F}"/>
              </a:ext>
            </a:extLst>
          </p:cNvPr>
          <p:cNvCxnSpPr>
            <a:cxnSpLocks/>
          </p:cNvCxnSpPr>
          <p:nvPr/>
        </p:nvCxnSpPr>
        <p:spPr>
          <a:xfrm rot="5400000" flipH="1">
            <a:off x="7402784" y="3789503"/>
            <a:ext cx="3554" cy="360000"/>
          </a:xfrm>
          <a:prstGeom prst="line">
            <a:avLst/>
          </a:prstGeom>
          <a:ln w="25400">
            <a:solidFill>
              <a:srgbClr val="D8CBBB">
                <a:alpha val="5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42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/>
      </p:transition>
    </mc:Choice>
    <mc:Fallback xmlns="">
      <p:transition spd="slow">
        <p:push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B83340-9D30-9B74-2A6D-8848D216321F}"/>
              </a:ext>
            </a:extLst>
          </p:cNvPr>
          <p:cNvSpPr txBox="1"/>
          <p:nvPr/>
        </p:nvSpPr>
        <p:spPr>
          <a:xfrm>
            <a:off x="912499" y="213026"/>
            <a:ext cx="221086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마일스톤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_ 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개발 예정</a:t>
            </a:r>
            <a:endParaRPr kumimoji="1" lang="en-US" altLang="ko-KR" sz="1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>
            <a:cxnSpLocks/>
          </p:cNvCxnSpPr>
          <p:nvPr/>
        </p:nvCxnSpPr>
        <p:spPr>
          <a:xfrm>
            <a:off x="0" y="1155032"/>
            <a:ext cx="12192000" cy="0"/>
          </a:xfrm>
          <a:prstGeom prst="line">
            <a:avLst/>
          </a:prstGeom>
          <a:ln w="63500">
            <a:solidFill>
              <a:srgbClr val="D8C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1CA61CB9-4875-BA14-7E70-F7531E188243}"/>
              </a:ext>
            </a:extLst>
          </p:cNvPr>
          <p:cNvSpPr/>
          <p:nvPr/>
        </p:nvSpPr>
        <p:spPr>
          <a:xfrm>
            <a:off x="1379472" y="975032"/>
            <a:ext cx="360000" cy="360000"/>
          </a:xfrm>
          <a:prstGeom prst="ellipse">
            <a:avLst/>
          </a:prstGeom>
          <a:solidFill>
            <a:srgbClr val="212427"/>
          </a:solidFill>
          <a:ln w="635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28AC22-6E07-E16B-FC26-F95334D76313}"/>
              </a:ext>
            </a:extLst>
          </p:cNvPr>
          <p:cNvCxnSpPr>
            <a:cxnSpLocks/>
          </p:cNvCxnSpPr>
          <p:nvPr/>
        </p:nvCxnSpPr>
        <p:spPr>
          <a:xfrm flipH="1">
            <a:off x="1559471" y="690080"/>
            <a:ext cx="1" cy="284952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E380F756-F8B8-437C-C7DD-5C50612730AB}"/>
              </a:ext>
            </a:extLst>
          </p:cNvPr>
          <p:cNvSpPr/>
          <p:nvPr/>
        </p:nvSpPr>
        <p:spPr>
          <a:xfrm>
            <a:off x="6143978" y="941663"/>
            <a:ext cx="360000" cy="360000"/>
          </a:xfrm>
          <a:prstGeom prst="ellipse">
            <a:avLst/>
          </a:prstGeom>
          <a:solidFill>
            <a:schemeClr val="accent2"/>
          </a:solidFill>
          <a:ln w="635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D80F7-0CC9-97D7-738E-F7340A151358}"/>
              </a:ext>
            </a:extLst>
          </p:cNvPr>
          <p:cNvSpPr txBox="1"/>
          <p:nvPr/>
        </p:nvSpPr>
        <p:spPr>
          <a:xfrm>
            <a:off x="5518772" y="251498"/>
            <a:ext cx="2924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마무리 기간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(04.07~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최종 발표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)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01508DC-86BE-29D2-6790-07FC4DF7B089}"/>
              </a:ext>
            </a:extLst>
          </p:cNvPr>
          <p:cNvCxnSpPr>
            <a:cxnSpLocks/>
          </p:cNvCxnSpPr>
          <p:nvPr/>
        </p:nvCxnSpPr>
        <p:spPr>
          <a:xfrm flipH="1">
            <a:off x="6323976" y="656711"/>
            <a:ext cx="1" cy="284952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 descr="장난감, 오토마톤이(가) 표시된 사진&#10;&#10;자동 생성된 설명">
            <a:extLst>
              <a:ext uri="{FF2B5EF4-FFF2-40B4-BE49-F238E27FC236}">
                <a16:creationId xmlns:a16="http://schemas.microsoft.com/office/drawing/2014/main" id="{7F4798F4-3679-8BE9-736B-76F6CE4E3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086" y="2055573"/>
            <a:ext cx="4782686" cy="280950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EFCA52E-DDDA-38A7-C792-12615ED363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61597" y="2061629"/>
            <a:ext cx="4999972" cy="279738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5788BB9-E1E8-4F45-A5C1-A689DF11E0EE}"/>
              </a:ext>
            </a:extLst>
          </p:cNvPr>
          <p:cNvSpPr txBox="1"/>
          <p:nvPr/>
        </p:nvSpPr>
        <p:spPr>
          <a:xfrm>
            <a:off x="736086" y="4996042"/>
            <a:ext cx="3629520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몬스터 추가</a:t>
            </a:r>
            <a:br>
              <a:rPr kumimoji="1" lang="en-US" altLang="ko-KR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_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게임플레이 흐름 촉진 및 전투 활성화 및 촉진</a:t>
            </a:r>
            <a:endParaRPr kumimoji="1" lang="en-US" altLang="ko-KR" sz="1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_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1500" b="1" dirty="0" err="1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크래프팅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시스템의 매개체로 활용</a:t>
            </a:r>
            <a:endParaRPr kumimoji="1" lang="en-US" altLang="ko-KR" sz="1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6EE806-D2B2-519A-EB08-A7749A3FDC20}"/>
              </a:ext>
            </a:extLst>
          </p:cNvPr>
          <p:cNvSpPr txBox="1"/>
          <p:nvPr/>
        </p:nvSpPr>
        <p:spPr>
          <a:xfrm>
            <a:off x="6323976" y="4996042"/>
            <a:ext cx="3478837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500" b="1" dirty="0" err="1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Playfab</a:t>
            </a:r>
            <a:r>
              <a:rPr kumimoji="1" lang="en-US" altLang="ko-KR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도입</a:t>
            </a:r>
            <a:br>
              <a:rPr kumimoji="1" lang="en-US" altLang="ko-KR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_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멀티플레이어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database 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저장</a:t>
            </a:r>
            <a:endParaRPr kumimoji="1" lang="en-US" altLang="ko-KR" sz="1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_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로그인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회원가입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로비시스템 및 채팅 구현</a:t>
            </a:r>
            <a:endParaRPr kumimoji="1" lang="en-US" altLang="ko-KR" sz="1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3574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/>
      </p:transition>
    </mc:Choice>
    <mc:Fallback xmlns="">
      <p:transition spd="slow">
        <p:push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B83340-9D30-9B74-2A6D-8848D216321F}"/>
              </a:ext>
            </a:extLst>
          </p:cNvPr>
          <p:cNvSpPr txBox="1"/>
          <p:nvPr/>
        </p:nvSpPr>
        <p:spPr>
          <a:xfrm>
            <a:off x="912499" y="213026"/>
            <a:ext cx="221086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마일스톤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_ 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개발 예정</a:t>
            </a:r>
            <a:endParaRPr kumimoji="1" lang="en-US" altLang="ko-KR" sz="1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>
            <a:cxnSpLocks/>
          </p:cNvCxnSpPr>
          <p:nvPr/>
        </p:nvCxnSpPr>
        <p:spPr>
          <a:xfrm>
            <a:off x="0" y="1155032"/>
            <a:ext cx="12192000" cy="0"/>
          </a:xfrm>
          <a:prstGeom prst="line">
            <a:avLst/>
          </a:prstGeom>
          <a:ln w="63500">
            <a:solidFill>
              <a:srgbClr val="D8C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1CA61CB9-4875-BA14-7E70-F7531E188243}"/>
              </a:ext>
            </a:extLst>
          </p:cNvPr>
          <p:cNvSpPr/>
          <p:nvPr/>
        </p:nvSpPr>
        <p:spPr>
          <a:xfrm>
            <a:off x="1379472" y="975032"/>
            <a:ext cx="360000" cy="360000"/>
          </a:xfrm>
          <a:prstGeom prst="ellipse">
            <a:avLst/>
          </a:prstGeom>
          <a:solidFill>
            <a:srgbClr val="212427"/>
          </a:solidFill>
          <a:ln w="635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28AC22-6E07-E16B-FC26-F95334D76313}"/>
              </a:ext>
            </a:extLst>
          </p:cNvPr>
          <p:cNvCxnSpPr>
            <a:cxnSpLocks/>
          </p:cNvCxnSpPr>
          <p:nvPr/>
        </p:nvCxnSpPr>
        <p:spPr>
          <a:xfrm flipH="1">
            <a:off x="1559471" y="690080"/>
            <a:ext cx="1" cy="284952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E380F756-F8B8-437C-C7DD-5C50612730AB}"/>
              </a:ext>
            </a:extLst>
          </p:cNvPr>
          <p:cNvSpPr/>
          <p:nvPr/>
        </p:nvSpPr>
        <p:spPr>
          <a:xfrm>
            <a:off x="6143978" y="941663"/>
            <a:ext cx="360000" cy="360000"/>
          </a:xfrm>
          <a:prstGeom prst="ellipse">
            <a:avLst/>
          </a:prstGeom>
          <a:solidFill>
            <a:schemeClr val="accent2"/>
          </a:solidFill>
          <a:ln w="635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D80F7-0CC9-97D7-738E-F7340A151358}"/>
              </a:ext>
            </a:extLst>
          </p:cNvPr>
          <p:cNvSpPr txBox="1"/>
          <p:nvPr/>
        </p:nvSpPr>
        <p:spPr>
          <a:xfrm>
            <a:off x="5518772" y="251498"/>
            <a:ext cx="2924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마무리 기간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(04.07~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최종 발표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)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01508DC-86BE-29D2-6790-07FC4DF7B089}"/>
              </a:ext>
            </a:extLst>
          </p:cNvPr>
          <p:cNvCxnSpPr>
            <a:cxnSpLocks/>
          </p:cNvCxnSpPr>
          <p:nvPr/>
        </p:nvCxnSpPr>
        <p:spPr>
          <a:xfrm flipH="1">
            <a:off x="6323976" y="656711"/>
            <a:ext cx="1" cy="284952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 descr="스크린샷, 의류, PC 게임, 디지털 합성이(가) 표시된 사진&#10;&#10;자동 생성된 설명">
            <a:extLst>
              <a:ext uri="{FF2B5EF4-FFF2-40B4-BE49-F238E27FC236}">
                <a16:creationId xmlns:a16="http://schemas.microsoft.com/office/drawing/2014/main" id="{EEFCA52E-DDDA-38A7-C792-12615ED36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145" y="2055566"/>
            <a:ext cx="4999972" cy="280950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C6EE806-D2B2-519A-EB08-A7749A3FDC20}"/>
              </a:ext>
            </a:extLst>
          </p:cNvPr>
          <p:cNvSpPr txBox="1"/>
          <p:nvPr/>
        </p:nvSpPr>
        <p:spPr>
          <a:xfrm>
            <a:off x="966524" y="4996042"/>
            <a:ext cx="3179075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Design Refactoring</a:t>
            </a:r>
            <a:br>
              <a:rPr kumimoji="1" lang="en-US" altLang="ko-KR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_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로그인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scene, death scene 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등 구현</a:t>
            </a:r>
            <a:endParaRPr kumimoji="1" lang="en-US" altLang="ko-KR" sz="1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_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다양한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1500" b="1" dirty="0" err="1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ui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와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design refactoring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CB85DD-B3CD-B141-5A86-D028BE624505}"/>
              </a:ext>
            </a:extLst>
          </p:cNvPr>
          <p:cNvSpPr txBox="1"/>
          <p:nvPr/>
        </p:nvSpPr>
        <p:spPr>
          <a:xfrm>
            <a:off x="6520203" y="2903161"/>
            <a:ext cx="4818948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이에 더해</a:t>
            </a:r>
            <a:r>
              <a:rPr kumimoji="1" lang="en-US" altLang="ko-KR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..</a:t>
            </a:r>
          </a:p>
          <a:p>
            <a:br>
              <a:rPr kumimoji="1" lang="en-US" altLang="ko-KR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kumimoji="1" lang="en-US" altLang="ko-KR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+</a:t>
            </a:r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>
                <a:solidFill>
                  <a:schemeClr val="accent2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탈출 시스템</a:t>
            </a:r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구현</a:t>
            </a:r>
            <a:endParaRPr kumimoji="1" lang="en-US" altLang="ko-KR" sz="20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+</a:t>
            </a:r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000" b="1" dirty="0" err="1">
                <a:solidFill>
                  <a:schemeClr val="accent2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크래프팅</a:t>
            </a:r>
            <a:r>
              <a:rPr kumimoji="1" lang="ko-KR" altLang="en-US" sz="2000" b="1" dirty="0">
                <a:solidFill>
                  <a:schemeClr val="accent2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시스템</a:t>
            </a:r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완성</a:t>
            </a:r>
            <a:endParaRPr kumimoji="1" lang="en-US" altLang="ko-KR" sz="20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+</a:t>
            </a:r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전투 방법 다양화</a:t>
            </a:r>
            <a:endParaRPr kumimoji="1" lang="en-US" altLang="ko-KR" sz="20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+</a:t>
            </a:r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각종 일회성 아이템 구현 및 세부 밸런스 패치</a:t>
            </a:r>
            <a:endParaRPr kumimoji="1" lang="en-US" altLang="ko-KR" sz="20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512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/>
      </p:transition>
    </mc:Choice>
    <mc:Fallback xmlns="">
      <p:transition spd="slow">
        <p:push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CB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B83340-9D30-9B74-2A6D-8848D216321F}"/>
              </a:ext>
            </a:extLst>
          </p:cNvPr>
          <p:cNvSpPr txBox="1"/>
          <p:nvPr/>
        </p:nvSpPr>
        <p:spPr>
          <a:xfrm>
            <a:off x="1723424" y="1630903"/>
            <a:ext cx="83388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500" b="1" dirty="0" err="1">
                <a:solidFill>
                  <a:srgbClr val="2A341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QnA</a:t>
            </a:r>
            <a:endParaRPr kumimoji="1" lang="en-US" altLang="ko-KR" sz="2500" b="1" dirty="0">
              <a:solidFill>
                <a:srgbClr val="2A3410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>
            <a:cxnSpLocks/>
          </p:cNvCxnSpPr>
          <p:nvPr/>
        </p:nvCxnSpPr>
        <p:spPr>
          <a:xfrm>
            <a:off x="0" y="596767"/>
            <a:ext cx="3070459" cy="0"/>
          </a:xfrm>
          <a:prstGeom prst="line">
            <a:avLst/>
          </a:prstGeom>
          <a:ln w="127000">
            <a:solidFill>
              <a:srgbClr val="2A34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1CA61CB9-4875-BA14-7E70-F7531E188243}"/>
              </a:ext>
            </a:extLst>
          </p:cNvPr>
          <p:cNvSpPr/>
          <p:nvPr/>
        </p:nvSpPr>
        <p:spPr>
          <a:xfrm>
            <a:off x="1870362" y="330914"/>
            <a:ext cx="540000" cy="540000"/>
          </a:xfrm>
          <a:prstGeom prst="ellipse">
            <a:avLst/>
          </a:prstGeom>
          <a:solidFill>
            <a:srgbClr val="D8CBBB"/>
          </a:solidFill>
          <a:ln w="127000">
            <a:solidFill>
              <a:srgbClr val="2A34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28AC22-6E07-E16B-FC26-F95334D76313}"/>
              </a:ext>
            </a:extLst>
          </p:cNvPr>
          <p:cNvCxnSpPr>
            <a:stCxn id="2" idx="4"/>
          </p:cNvCxnSpPr>
          <p:nvPr/>
        </p:nvCxnSpPr>
        <p:spPr>
          <a:xfrm flipH="1">
            <a:off x="2136808" y="870914"/>
            <a:ext cx="3554" cy="540000"/>
          </a:xfrm>
          <a:prstGeom prst="line">
            <a:avLst/>
          </a:prstGeom>
          <a:ln w="25400">
            <a:solidFill>
              <a:srgbClr val="2A341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8C0A05B-47AB-15D7-68E4-230C2823D3C1}"/>
              </a:ext>
            </a:extLst>
          </p:cNvPr>
          <p:cNvSpPr txBox="1"/>
          <p:nvPr/>
        </p:nvSpPr>
        <p:spPr>
          <a:xfrm>
            <a:off x="6030057" y="4148489"/>
            <a:ext cx="616194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7500" dirty="0">
                <a:gradFill flip="none" rotWithShape="1">
                  <a:gsLst>
                    <a:gs pos="0">
                      <a:srgbClr val="212427"/>
                    </a:gs>
                    <a:gs pos="35000">
                      <a:srgbClr val="212427"/>
                    </a:gs>
                    <a:gs pos="100000">
                      <a:srgbClr val="212427"/>
                    </a:gs>
                  </a:gsLst>
                  <a:path path="circle">
                    <a:fillToRect l="50000" t="-80000" r="50000" b="180000"/>
                  </a:path>
                  <a:tileRect/>
                </a:gradFill>
                <a:latin typeface="Digital Glitch Demo" panose="02000507020000020004" pitchFamily="2" charset="0"/>
              </a:rPr>
              <a:t>V</a:t>
            </a:r>
            <a:r>
              <a:rPr kumimoji="1" lang="en-US" altLang="ko-Kore-KR" sz="5000" dirty="0">
                <a:gradFill flip="none" rotWithShape="1">
                  <a:gsLst>
                    <a:gs pos="0">
                      <a:srgbClr val="212427"/>
                    </a:gs>
                    <a:gs pos="35000">
                      <a:srgbClr val="212427"/>
                    </a:gs>
                    <a:gs pos="100000">
                      <a:srgbClr val="212427"/>
                    </a:gs>
                  </a:gsLst>
                  <a:path path="circle">
                    <a:fillToRect l="50000" t="-80000" r="50000" b="180000"/>
                  </a:path>
                  <a:tileRect/>
                </a:gradFill>
                <a:latin typeface="Digital Glitch Demo" panose="02000507020000020004" pitchFamily="2" charset="0"/>
              </a:rPr>
              <a:t>olta</a:t>
            </a:r>
            <a:endParaRPr kumimoji="1" lang="ko-Kore-KR" altLang="en-US" sz="5000" dirty="0">
              <a:gradFill flip="none" rotWithShape="1">
                <a:gsLst>
                  <a:gs pos="0">
                    <a:srgbClr val="212427"/>
                  </a:gs>
                  <a:gs pos="35000">
                    <a:srgbClr val="212427"/>
                  </a:gs>
                  <a:gs pos="100000">
                    <a:srgbClr val="212427"/>
                  </a:gs>
                </a:gsLst>
                <a:path path="circle">
                  <a:fillToRect l="50000" t="-80000" r="50000" b="180000"/>
                </a:path>
                <a:tileRect/>
              </a:gradFill>
              <a:latin typeface="Digital Glitch Demo" panose="0200050702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90FCA5-1FC3-81E8-B45F-228AB02A2C59}"/>
              </a:ext>
            </a:extLst>
          </p:cNvPr>
          <p:cNvSpPr txBox="1"/>
          <p:nvPr/>
        </p:nvSpPr>
        <p:spPr>
          <a:xfrm>
            <a:off x="7459860" y="5269856"/>
            <a:ext cx="4368504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2500" b="1" dirty="0">
                <a:solidFill>
                  <a:srgbClr val="21242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KMUSW Capstone Team 21</a:t>
            </a:r>
          </a:p>
          <a:p>
            <a:pPr algn="r"/>
            <a:r>
              <a:rPr kumimoji="1" lang="ko-KR" altLang="en-US" sz="2000" b="1" dirty="0" err="1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권용재</a:t>
            </a:r>
            <a:r>
              <a:rPr kumimoji="1" lang="en-US" altLang="ko-KR" sz="2000" b="1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kumimoji="1" lang="ko-KR" altLang="en-US" sz="2000" b="1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김유진</a:t>
            </a:r>
            <a:r>
              <a:rPr kumimoji="1" lang="en-US" altLang="ko-KR" sz="2000" b="1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kumimoji="1" lang="ko-KR" altLang="en-US" sz="2000" b="1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심현우</a:t>
            </a:r>
            <a:r>
              <a:rPr kumimoji="1" lang="en-US" altLang="ko-KR" sz="2000" b="1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kumimoji="1" lang="ko-KR" altLang="en-US" sz="2000" b="1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장원재</a:t>
            </a:r>
            <a:r>
              <a:rPr kumimoji="1" lang="en-US" altLang="ko-KR" sz="2000" b="1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kumimoji="1" lang="ko-KR" altLang="en-US" sz="2000" b="1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최재원</a:t>
            </a:r>
            <a:endParaRPr kumimoji="1" lang="en-US" altLang="ko-KR" sz="2000" b="1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9362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B83340-9D30-9B74-2A6D-8848D216321F}"/>
              </a:ext>
            </a:extLst>
          </p:cNvPr>
          <p:cNvSpPr txBox="1"/>
          <p:nvPr/>
        </p:nvSpPr>
        <p:spPr>
          <a:xfrm>
            <a:off x="1279389" y="3960216"/>
            <a:ext cx="172194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기획 의도 및</a:t>
            </a:r>
            <a:endParaRPr kumimoji="1" lang="en-US" altLang="ko-KR" sz="2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algn="ctr"/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시놉시스</a:t>
            </a:r>
            <a:endParaRPr kumimoji="1" lang="en-US" altLang="ko-KR" sz="2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01F1F9-737C-9498-08B7-9A1EC933F9F7}"/>
              </a:ext>
            </a:extLst>
          </p:cNvPr>
          <p:cNvSpPr txBox="1"/>
          <p:nvPr/>
        </p:nvSpPr>
        <p:spPr>
          <a:xfrm>
            <a:off x="4920039" y="3960216"/>
            <a:ext cx="235192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개발 목표 및 계획</a:t>
            </a:r>
            <a:endParaRPr kumimoji="1" lang="en-US" altLang="ko-KR" sz="2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62DAE-81E3-8314-FD59-2EBEB7F68D65}"/>
              </a:ext>
            </a:extLst>
          </p:cNvPr>
          <p:cNvSpPr txBox="1"/>
          <p:nvPr/>
        </p:nvSpPr>
        <p:spPr>
          <a:xfrm>
            <a:off x="9404665" y="3914049"/>
            <a:ext cx="129394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마일스톤</a:t>
            </a:r>
            <a:endParaRPr kumimoji="1" lang="en-US" altLang="ko-KR" sz="2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/>
          <p:nvPr/>
        </p:nvCxnSpPr>
        <p:spPr>
          <a:xfrm>
            <a:off x="0" y="2926080"/>
            <a:ext cx="12192000" cy="0"/>
          </a:xfrm>
          <a:prstGeom prst="line">
            <a:avLst/>
          </a:prstGeom>
          <a:ln w="127000">
            <a:solidFill>
              <a:srgbClr val="D8C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1CA61CB9-4875-BA14-7E70-F7531E188243}"/>
              </a:ext>
            </a:extLst>
          </p:cNvPr>
          <p:cNvSpPr/>
          <p:nvPr/>
        </p:nvSpPr>
        <p:spPr>
          <a:xfrm>
            <a:off x="1870362" y="2660227"/>
            <a:ext cx="540000" cy="540000"/>
          </a:xfrm>
          <a:prstGeom prst="ellipse">
            <a:avLst/>
          </a:prstGeom>
          <a:solidFill>
            <a:srgbClr val="212427"/>
          </a:solidFill>
          <a:ln w="1270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6B7EB41D-012C-F9B6-9BC0-154EE0EC738A}"/>
              </a:ext>
            </a:extLst>
          </p:cNvPr>
          <p:cNvSpPr/>
          <p:nvPr/>
        </p:nvSpPr>
        <p:spPr>
          <a:xfrm>
            <a:off x="5826000" y="2660227"/>
            <a:ext cx="540000" cy="540000"/>
          </a:xfrm>
          <a:prstGeom prst="ellipse">
            <a:avLst/>
          </a:prstGeom>
          <a:solidFill>
            <a:srgbClr val="212427"/>
          </a:solidFill>
          <a:ln w="1270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DCDA6808-F34F-8F25-C02D-9D7D153B510D}"/>
              </a:ext>
            </a:extLst>
          </p:cNvPr>
          <p:cNvSpPr/>
          <p:nvPr/>
        </p:nvSpPr>
        <p:spPr>
          <a:xfrm>
            <a:off x="9781638" y="2660227"/>
            <a:ext cx="540000" cy="540000"/>
          </a:xfrm>
          <a:prstGeom prst="ellipse">
            <a:avLst/>
          </a:prstGeom>
          <a:solidFill>
            <a:srgbClr val="212427"/>
          </a:solidFill>
          <a:ln w="1270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28AC22-6E07-E16B-FC26-F95334D76313}"/>
              </a:ext>
            </a:extLst>
          </p:cNvPr>
          <p:cNvCxnSpPr>
            <a:stCxn id="2" idx="4"/>
          </p:cNvCxnSpPr>
          <p:nvPr/>
        </p:nvCxnSpPr>
        <p:spPr>
          <a:xfrm flipH="1">
            <a:off x="2136808" y="3200227"/>
            <a:ext cx="3554" cy="540000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5D4EBB5-2253-0E8D-7ADF-CB39F48E1F4F}"/>
              </a:ext>
            </a:extLst>
          </p:cNvPr>
          <p:cNvCxnSpPr/>
          <p:nvPr/>
        </p:nvCxnSpPr>
        <p:spPr>
          <a:xfrm flipH="1">
            <a:off x="6096000" y="3200227"/>
            <a:ext cx="3554" cy="540000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899DFDA-48EC-DE96-03D0-B79DD77FD332}"/>
              </a:ext>
            </a:extLst>
          </p:cNvPr>
          <p:cNvCxnSpPr/>
          <p:nvPr/>
        </p:nvCxnSpPr>
        <p:spPr>
          <a:xfrm flipH="1">
            <a:off x="10048083" y="3200227"/>
            <a:ext cx="3554" cy="540000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465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B83340-9D30-9B74-2A6D-8848D216321F}"/>
              </a:ext>
            </a:extLst>
          </p:cNvPr>
          <p:cNvSpPr txBox="1"/>
          <p:nvPr/>
        </p:nvSpPr>
        <p:spPr>
          <a:xfrm>
            <a:off x="1279389" y="1630903"/>
            <a:ext cx="172194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기획 의도 및</a:t>
            </a:r>
            <a:endParaRPr kumimoji="1" lang="en-US" altLang="ko-KR" sz="2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algn="ctr"/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시놉시스</a:t>
            </a:r>
            <a:endParaRPr kumimoji="1" lang="en-US" altLang="ko-KR" sz="2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>
            <a:cxnSpLocks/>
          </p:cNvCxnSpPr>
          <p:nvPr/>
        </p:nvCxnSpPr>
        <p:spPr>
          <a:xfrm>
            <a:off x="0" y="596767"/>
            <a:ext cx="3070459" cy="0"/>
          </a:xfrm>
          <a:prstGeom prst="line">
            <a:avLst/>
          </a:prstGeom>
          <a:ln w="127000">
            <a:solidFill>
              <a:srgbClr val="D8C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1CA61CB9-4875-BA14-7E70-F7531E188243}"/>
              </a:ext>
            </a:extLst>
          </p:cNvPr>
          <p:cNvSpPr/>
          <p:nvPr/>
        </p:nvSpPr>
        <p:spPr>
          <a:xfrm>
            <a:off x="1870362" y="330914"/>
            <a:ext cx="540000" cy="540000"/>
          </a:xfrm>
          <a:prstGeom prst="ellipse">
            <a:avLst/>
          </a:prstGeom>
          <a:solidFill>
            <a:srgbClr val="212427"/>
          </a:solidFill>
          <a:ln w="1270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28AC22-6E07-E16B-FC26-F95334D76313}"/>
              </a:ext>
            </a:extLst>
          </p:cNvPr>
          <p:cNvCxnSpPr>
            <a:stCxn id="2" idx="4"/>
          </p:cNvCxnSpPr>
          <p:nvPr/>
        </p:nvCxnSpPr>
        <p:spPr>
          <a:xfrm flipH="1">
            <a:off x="2136808" y="870914"/>
            <a:ext cx="3554" cy="540000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782284C-B39F-A8FF-9370-15FCB9618AC5}"/>
              </a:ext>
            </a:extLst>
          </p:cNvPr>
          <p:cNvSpPr txBox="1"/>
          <p:nvPr/>
        </p:nvSpPr>
        <p:spPr>
          <a:xfrm>
            <a:off x="4562375" y="1654387"/>
            <a:ext cx="701681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교도소의 사형수들이 어느 날 </a:t>
            </a:r>
            <a:r>
              <a:rPr lang="ko-KR" altLang="en-US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정체불명의 공간에서 눈을 뜬다</a:t>
            </a:r>
            <a:r>
              <a:rPr lang="en-US" altLang="ko-KR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</a:t>
            </a:r>
          </a:p>
          <a:p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의식을 부여잡으며 주위를 둘러보는 와중에</a:t>
            </a:r>
            <a:endParaRPr lang="en-US" altLang="ko-KR" sz="2000" dirty="0">
              <a:solidFill>
                <a:srgbClr val="D8CBBB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라디오에서 흘러나오는 무미건조한 목소리</a:t>
            </a:r>
            <a: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</a:t>
            </a:r>
            <a:b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b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2000" i="1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“… </a:t>
            </a:r>
            <a:r>
              <a:rPr lang="ko-KR" altLang="en-US" sz="2000" i="1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최후의 </a:t>
            </a:r>
            <a:r>
              <a:rPr lang="en-US" altLang="ko-KR" sz="2000" i="1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1</a:t>
            </a:r>
            <a:r>
              <a:rPr lang="ko-KR" altLang="en-US" sz="2000" i="1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인에게는 새로운 삶이 주어질 것입니다</a:t>
            </a:r>
            <a:r>
              <a:rPr lang="en-US" altLang="ko-KR" sz="2000" i="1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.”</a:t>
            </a:r>
            <a:b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b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주위를 둘러보니 있는 것은 나를 지킬 무기와</a:t>
            </a:r>
            <a: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</a:t>
            </a:r>
          </a:p>
          <a:p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경계 가득한 다른 사형수들의 시선</a:t>
            </a:r>
            <a: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 </a:t>
            </a:r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그리고</a:t>
            </a:r>
            <a: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.. </a:t>
            </a:r>
            <a:r>
              <a:rPr lang="ko-KR" altLang="en-US" sz="2000" dirty="0">
                <a:solidFill>
                  <a:schemeClr val="accent2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배터리</a:t>
            </a:r>
            <a: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?</a:t>
            </a:r>
          </a:p>
          <a:p>
            <a:endParaRPr lang="en-US" altLang="ko-KR" sz="2000" dirty="0">
              <a:solidFill>
                <a:srgbClr val="D8CBBB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다른 참가자들을 제압하고 마지막으로 서있는 자가 되어</a:t>
            </a:r>
            <a:endParaRPr lang="en-US" altLang="ko-KR" sz="2000" dirty="0">
              <a:solidFill>
                <a:srgbClr val="D8CBBB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ko-KR" altLang="en-US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새로운 삶을 쟁취하라</a:t>
            </a:r>
            <a:r>
              <a:rPr lang="en-US" altLang="ko-KR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61775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B83340-9D30-9B74-2A6D-8848D216321F}"/>
              </a:ext>
            </a:extLst>
          </p:cNvPr>
          <p:cNvSpPr txBox="1"/>
          <p:nvPr/>
        </p:nvSpPr>
        <p:spPr>
          <a:xfrm>
            <a:off x="1279389" y="1630903"/>
            <a:ext cx="172194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기획 의도 및</a:t>
            </a:r>
            <a:endParaRPr kumimoji="1" lang="en-US" altLang="ko-KR" sz="2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algn="ctr"/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시놉시스</a:t>
            </a:r>
            <a:endParaRPr kumimoji="1" lang="en-US" altLang="ko-KR" sz="2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>
            <a:cxnSpLocks/>
          </p:cNvCxnSpPr>
          <p:nvPr/>
        </p:nvCxnSpPr>
        <p:spPr>
          <a:xfrm>
            <a:off x="0" y="596767"/>
            <a:ext cx="3070459" cy="0"/>
          </a:xfrm>
          <a:prstGeom prst="line">
            <a:avLst/>
          </a:prstGeom>
          <a:ln w="127000">
            <a:solidFill>
              <a:srgbClr val="D8C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1CA61CB9-4875-BA14-7E70-F7531E188243}"/>
              </a:ext>
            </a:extLst>
          </p:cNvPr>
          <p:cNvSpPr/>
          <p:nvPr/>
        </p:nvSpPr>
        <p:spPr>
          <a:xfrm>
            <a:off x="1870362" y="330914"/>
            <a:ext cx="540000" cy="540000"/>
          </a:xfrm>
          <a:prstGeom prst="ellipse">
            <a:avLst/>
          </a:prstGeom>
          <a:solidFill>
            <a:srgbClr val="212427"/>
          </a:solidFill>
          <a:ln w="1270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28AC22-6E07-E16B-FC26-F95334D76313}"/>
              </a:ext>
            </a:extLst>
          </p:cNvPr>
          <p:cNvCxnSpPr>
            <a:stCxn id="2" idx="4"/>
          </p:cNvCxnSpPr>
          <p:nvPr/>
        </p:nvCxnSpPr>
        <p:spPr>
          <a:xfrm flipH="1">
            <a:off x="2136808" y="870914"/>
            <a:ext cx="3554" cy="540000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782284C-B39F-A8FF-9370-15FCB9618AC5}"/>
              </a:ext>
            </a:extLst>
          </p:cNvPr>
          <p:cNvSpPr txBox="1"/>
          <p:nvPr/>
        </p:nvSpPr>
        <p:spPr>
          <a:xfrm>
            <a:off x="4562375" y="1654387"/>
            <a:ext cx="701681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4/8</a:t>
            </a:r>
            <a:r>
              <a:rPr lang="ko-KR" altLang="en-US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인 멀티플레이 </a:t>
            </a:r>
            <a:r>
              <a:rPr lang="en-US" altLang="ko-KR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3D </a:t>
            </a:r>
            <a:r>
              <a:rPr lang="ko-KR" altLang="en-US" sz="2000" dirty="0" err="1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백</a:t>
            </a:r>
            <a:r>
              <a:rPr lang="ko-KR" altLang="en-US" sz="2000" b="0" i="0" dirty="0" err="1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뷰</a:t>
            </a:r>
            <a:r>
              <a:rPr lang="ko-KR" altLang="en-US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2000" b="0" i="0" dirty="0" err="1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배틀로얄</a:t>
            </a:r>
            <a:r>
              <a:rPr lang="ko-KR" altLang="en-US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게임</a:t>
            </a:r>
            <a:endParaRPr lang="en-US" altLang="ko-KR" sz="2000" b="0" i="0" dirty="0">
              <a:solidFill>
                <a:srgbClr val="D8CBBB"/>
              </a:solidFill>
              <a:effectLst/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D8CBBB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전투</a:t>
            </a:r>
            <a:r>
              <a:rPr lang="en-US" altLang="ko-KR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</a:t>
            </a:r>
            <a:r>
              <a:rPr lang="ko-KR" altLang="en-US" sz="2000" b="0" i="0" dirty="0">
                <a:solidFill>
                  <a:srgbClr val="D8CBBB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은신 및 탈출 등 다양한 </a:t>
            </a:r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방법으로 </a:t>
            </a:r>
            <a: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1</a:t>
            </a:r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등을 쟁취하는 컨셉</a:t>
            </a:r>
            <a:endParaRPr lang="en-US" altLang="ko-KR" sz="2000" b="0" i="0" dirty="0">
              <a:solidFill>
                <a:srgbClr val="D8CBBB"/>
              </a:solidFill>
              <a:effectLst/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endParaRPr lang="en-US" altLang="ko-KR" sz="2000" dirty="0">
              <a:solidFill>
                <a:srgbClr val="D8CBBB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건전지를 활용한 </a:t>
            </a:r>
            <a:r>
              <a:rPr lang="ko-KR" altLang="en-US" sz="2000" dirty="0" err="1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크래프팅</a:t>
            </a:r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시스템</a:t>
            </a:r>
            <a:b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	</a:t>
            </a:r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플레이어는 건전지를 다양한 방법으로 사용해</a:t>
            </a:r>
            <a:b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	</a:t>
            </a:r>
            <a:r>
              <a:rPr lang="ko-KR" altLang="en-US" sz="2000" dirty="0">
                <a:solidFill>
                  <a:srgbClr val="D8CBBB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전략적인 플레이 기회 창출</a:t>
            </a:r>
            <a:endParaRPr lang="en-US" altLang="ko-KR" sz="2000" dirty="0">
              <a:solidFill>
                <a:srgbClr val="D8CBBB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515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CB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B83340-9D30-9B74-2A6D-8848D216321F}"/>
              </a:ext>
            </a:extLst>
          </p:cNvPr>
          <p:cNvSpPr txBox="1"/>
          <p:nvPr/>
        </p:nvSpPr>
        <p:spPr>
          <a:xfrm>
            <a:off x="964402" y="1630903"/>
            <a:ext cx="2351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500" b="1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개발 목표 및 계획</a:t>
            </a:r>
          </a:p>
          <a:p>
            <a:r>
              <a:rPr kumimoji="1" lang="en-US" altLang="ko-KR" sz="1500" b="1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_ </a:t>
            </a:r>
            <a:r>
              <a:rPr kumimoji="1" lang="ko-KR" altLang="en-US" sz="1500" b="1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개발 세부</a:t>
            </a:r>
            <a:endParaRPr kumimoji="1" lang="en-US" altLang="ko-KR" sz="1500" b="1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>
            <a:cxnSpLocks/>
          </p:cNvCxnSpPr>
          <p:nvPr/>
        </p:nvCxnSpPr>
        <p:spPr>
          <a:xfrm>
            <a:off x="0" y="596767"/>
            <a:ext cx="3070459" cy="0"/>
          </a:xfrm>
          <a:prstGeom prst="line">
            <a:avLst/>
          </a:prstGeom>
          <a:ln w="127000">
            <a:solidFill>
              <a:srgbClr val="2A34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1CA61CB9-4875-BA14-7E70-F7531E188243}"/>
              </a:ext>
            </a:extLst>
          </p:cNvPr>
          <p:cNvSpPr/>
          <p:nvPr/>
        </p:nvSpPr>
        <p:spPr>
          <a:xfrm>
            <a:off x="1870362" y="330914"/>
            <a:ext cx="540000" cy="540000"/>
          </a:xfrm>
          <a:prstGeom prst="ellipse">
            <a:avLst/>
          </a:prstGeom>
          <a:solidFill>
            <a:srgbClr val="D8CBBB"/>
          </a:solidFill>
          <a:ln w="127000">
            <a:solidFill>
              <a:srgbClr val="2A34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28AC22-6E07-E16B-FC26-F95334D76313}"/>
              </a:ext>
            </a:extLst>
          </p:cNvPr>
          <p:cNvCxnSpPr>
            <a:stCxn id="2" idx="4"/>
          </p:cNvCxnSpPr>
          <p:nvPr/>
        </p:nvCxnSpPr>
        <p:spPr>
          <a:xfrm flipH="1">
            <a:off x="2136808" y="870914"/>
            <a:ext cx="3554" cy="540000"/>
          </a:xfrm>
          <a:prstGeom prst="line">
            <a:avLst/>
          </a:prstGeom>
          <a:ln w="25400">
            <a:solidFill>
              <a:srgbClr val="2A341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0402354-6E1A-E7E7-79B0-5EE31D096E89}"/>
              </a:ext>
            </a:extLst>
          </p:cNvPr>
          <p:cNvSpPr/>
          <p:nvPr/>
        </p:nvSpPr>
        <p:spPr>
          <a:xfrm>
            <a:off x="4052235" y="1099267"/>
            <a:ext cx="7090265" cy="1063271"/>
          </a:xfrm>
          <a:prstGeom prst="roundRect">
            <a:avLst/>
          </a:prstGeom>
          <a:solidFill>
            <a:srgbClr val="2A3410">
              <a:alpha val="8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시스템 및 네트워크</a:t>
            </a:r>
            <a:br>
              <a:rPr lang="en-US" altLang="ko-KR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br>
              <a:rPr lang="en-US" altLang="ko-KR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ko-KR" altLang="en-US" sz="12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멀티플레이 네트워크 구현</a:t>
            </a:r>
            <a:br>
              <a:rPr lang="en-US" altLang="ko-KR" sz="12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ko-KR" altLang="en-US" sz="12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캐릭터 정보 저장 데이터베이스 구현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068E8FD1-2B26-7755-3D3C-90E61539AD89}"/>
              </a:ext>
            </a:extLst>
          </p:cNvPr>
          <p:cNvSpPr/>
          <p:nvPr/>
        </p:nvSpPr>
        <p:spPr>
          <a:xfrm>
            <a:off x="4052235" y="5087271"/>
            <a:ext cx="7090265" cy="1063271"/>
          </a:xfrm>
          <a:prstGeom prst="roundRect">
            <a:avLst/>
          </a:prstGeom>
          <a:solidFill>
            <a:srgbClr val="2A3410"/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UI / UX </a:t>
            </a:r>
            <a:r>
              <a:rPr lang="ko-KR" altLang="en-US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디자인</a:t>
            </a:r>
            <a:br>
              <a:rPr lang="en-US" altLang="ko-KR" sz="15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br>
              <a:rPr lang="en-US" altLang="ko-KR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ko-KR" altLang="en-US" sz="120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백뷰</a:t>
            </a:r>
            <a:r>
              <a:rPr lang="ko-KR" altLang="en-US" sz="12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카메라</a:t>
            </a:r>
            <a:r>
              <a:rPr lang="en-US" altLang="ko-KR" sz="12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20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미니맵</a:t>
            </a:r>
            <a:r>
              <a:rPr lang="en-US" altLang="ko-KR" sz="12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</a:t>
            </a:r>
            <a:r>
              <a:rPr lang="ko-KR" altLang="en-US" sz="12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20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데스캠</a:t>
            </a:r>
            <a:r>
              <a:rPr lang="ko-KR" altLang="en-US" sz="12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구현</a:t>
            </a:r>
            <a:br>
              <a:rPr lang="en-US" altLang="ko-KR" sz="12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ko-KR" altLang="en-US" sz="120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상황별</a:t>
            </a:r>
            <a:r>
              <a:rPr lang="ko-KR" altLang="en-US" sz="12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사운드 및 </a:t>
            </a:r>
            <a:r>
              <a:rPr lang="ko-KR" altLang="en-US" sz="120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인게임</a:t>
            </a:r>
            <a:r>
              <a:rPr lang="ko-KR" altLang="en-US" sz="12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인터페이스 구현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03559B95-BF4C-A6AC-4874-22246D9EFF00}"/>
              </a:ext>
            </a:extLst>
          </p:cNvPr>
          <p:cNvSpPr/>
          <p:nvPr/>
        </p:nvSpPr>
        <p:spPr>
          <a:xfrm>
            <a:off x="4052235" y="2295945"/>
            <a:ext cx="2194561" cy="2661066"/>
          </a:xfrm>
          <a:prstGeom prst="roundRect">
            <a:avLst/>
          </a:prstGeom>
          <a:solidFill>
            <a:srgbClr val="D8CBBB"/>
          </a:solidFill>
          <a:ln w="63500">
            <a:solidFill>
              <a:srgbClr val="2A3410">
                <a:alpha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2A3410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캐릭터 무브먼트</a:t>
            </a:r>
            <a:endParaRPr lang="en-US" altLang="ko-KR" dirty="0">
              <a:solidFill>
                <a:srgbClr val="2A3410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algn="ctr"/>
            <a:r>
              <a:rPr lang="ko-KR" altLang="en-US" sz="10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endParaRPr lang="en-US" altLang="ko-KR" sz="1000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2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캐릭터 </a:t>
            </a:r>
            <a:r>
              <a:rPr lang="ko-KR" altLang="en-US" sz="1200" dirty="0" err="1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애니메이팅</a:t>
            </a:r>
            <a:br>
              <a:rPr lang="en-US" altLang="ko-KR" sz="12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ko-KR" altLang="en-US" sz="1200" dirty="0" err="1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리깅</a:t>
            </a:r>
            <a:r>
              <a:rPr lang="ko-KR" altLang="en-US" sz="12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및 </a:t>
            </a:r>
            <a:r>
              <a:rPr lang="en-US" altLang="ko-KR" sz="12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3D </a:t>
            </a:r>
            <a:r>
              <a:rPr lang="ko-KR" altLang="en-US" sz="12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모델링</a:t>
            </a:r>
            <a:endParaRPr lang="en-US" altLang="ko-KR" sz="1200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endParaRPr lang="en-US" altLang="ko-KR" sz="1200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2F92DD42-8158-64F0-2304-98A5F94E2140}"/>
              </a:ext>
            </a:extLst>
          </p:cNvPr>
          <p:cNvSpPr/>
          <p:nvPr/>
        </p:nvSpPr>
        <p:spPr>
          <a:xfrm>
            <a:off x="8947937" y="2295945"/>
            <a:ext cx="2194561" cy="2661066"/>
          </a:xfrm>
          <a:prstGeom prst="roundRect">
            <a:avLst/>
          </a:prstGeom>
          <a:solidFill>
            <a:srgbClr val="D8CBBB"/>
          </a:solidFill>
          <a:ln w="63500">
            <a:solidFill>
              <a:srgbClr val="2A3410">
                <a:alpha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2A3410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전투 시스템</a:t>
            </a:r>
            <a:endParaRPr lang="en-US" altLang="ko-KR" dirty="0">
              <a:solidFill>
                <a:srgbClr val="2A3410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algn="ctr"/>
            <a:r>
              <a:rPr lang="ko-KR" altLang="en-US" sz="10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endParaRPr lang="en-US" altLang="ko-KR" sz="1000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en-US" altLang="ko-KR" sz="12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HP </a:t>
            </a:r>
            <a:r>
              <a:rPr lang="ko-KR" altLang="en-US" sz="12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시스템 및 전투 알고리즘</a:t>
            </a:r>
            <a:endParaRPr lang="en-US" altLang="ko-KR" sz="1200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2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게임플레이 경험을 위한 다양한 변동인자 구현</a:t>
            </a:r>
            <a:endParaRPr lang="en-US" altLang="ko-KR" sz="1200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40B13768-8870-50D0-E570-69F862B1AE67}"/>
              </a:ext>
            </a:extLst>
          </p:cNvPr>
          <p:cNvSpPr/>
          <p:nvPr/>
        </p:nvSpPr>
        <p:spPr>
          <a:xfrm>
            <a:off x="6500086" y="2295945"/>
            <a:ext cx="2194561" cy="2661066"/>
          </a:xfrm>
          <a:prstGeom prst="roundRect">
            <a:avLst/>
          </a:prstGeom>
          <a:solidFill>
            <a:srgbClr val="D8CBBB"/>
          </a:solidFill>
          <a:ln w="63500">
            <a:solidFill>
              <a:srgbClr val="2A3410">
                <a:alpha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2A3410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아이템 시스템</a:t>
            </a:r>
            <a:endParaRPr lang="en-US" altLang="ko-KR" dirty="0">
              <a:solidFill>
                <a:srgbClr val="2A3410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algn="ctr"/>
            <a:r>
              <a:rPr lang="ko-KR" altLang="en-US" sz="10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endParaRPr lang="en-US" altLang="ko-KR" sz="1000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2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아이템 </a:t>
            </a:r>
            <a:r>
              <a:rPr lang="ko-KR" altLang="en-US" sz="1200" dirty="0" err="1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스폰</a:t>
            </a:r>
            <a:r>
              <a:rPr lang="ko-KR" altLang="en-US" sz="12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및 상호작용</a:t>
            </a:r>
            <a:endParaRPr lang="en-US" altLang="ko-KR" sz="1200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ko-KR" altLang="en-US" sz="1200" dirty="0" err="1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크래프팅</a:t>
            </a:r>
            <a:r>
              <a:rPr lang="ko-KR" altLang="en-US" sz="1200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시스템 구현</a:t>
            </a:r>
            <a:endParaRPr lang="en-US" altLang="ko-KR" sz="1200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endParaRPr lang="en-US" altLang="ko-KR" sz="1200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8138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CB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B83340-9D30-9B74-2A6D-8848D216321F}"/>
              </a:ext>
            </a:extLst>
          </p:cNvPr>
          <p:cNvSpPr txBox="1"/>
          <p:nvPr/>
        </p:nvSpPr>
        <p:spPr>
          <a:xfrm>
            <a:off x="964402" y="1630903"/>
            <a:ext cx="2351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500" b="1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개발 목표 및 계획</a:t>
            </a:r>
          </a:p>
          <a:p>
            <a:r>
              <a:rPr kumimoji="1" lang="en-US" altLang="ko-KR" sz="1500" b="1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_ </a:t>
            </a:r>
            <a:r>
              <a:rPr kumimoji="1" lang="ko-KR" altLang="en-US" sz="1500" b="1" dirty="0">
                <a:solidFill>
                  <a:srgbClr val="2A341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개발 스택</a:t>
            </a:r>
            <a:endParaRPr kumimoji="1" lang="en-US" altLang="ko-KR" sz="1500" b="1" dirty="0">
              <a:solidFill>
                <a:srgbClr val="2A341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>
            <a:cxnSpLocks/>
          </p:cNvCxnSpPr>
          <p:nvPr/>
        </p:nvCxnSpPr>
        <p:spPr>
          <a:xfrm>
            <a:off x="0" y="596767"/>
            <a:ext cx="3070459" cy="0"/>
          </a:xfrm>
          <a:prstGeom prst="line">
            <a:avLst/>
          </a:prstGeom>
          <a:ln w="127000">
            <a:solidFill>
              <a:srgbClr val="2A34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1CA61CB9-4875-BA14-7E70-F7531E188243}"/>
              </a:ext>
            </a:extLst>
          </p:cNvPr>
          <p:cNvSpPr/>
          <p:nvPr/>
        </p:nvSpPr>
        <p:spPr>
          <a:xfrm>
            <a:off x="1870362" y="330914"/>
            <a:ext cx="540000" cy="540000"/>
          </a:xfrm>
          <a:prstGeom prst="ellipse">
            <a:avLst/>
          </a:prstGeom>
          <a:solidFill>
            <a:srgbClr val="D8CBBB"/>
          </a:solidFill>
          <a:ln w="127000">
            <a:solidFill>
              <a:srgbClr val="2A34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28AC22-6E07-E16B-FC26-F95334D76313}"/>
              </a:ext>
            </a:extLst>
          </p:cNvPr>
          <p:cNvCxnSpPr>
            <a:stCxn id="2" idx="4"/>
          </p:cNvCxnSpPr>
          <p:nvPr/>
        </p:nvCxnSpPr>
        <p:spPr>
          <a:xfrm flipH="1">
            <a:off x="2136808" y="870914"/>
            <a:ext cx="3554" cy="540000"/>
          </a:xfrm>
          <a:prstGeom prst="line">
            <a:avLst/>
          </a:prstGeom>
          <a:ln w="25400">
            <a:solidFill>
              <a:srgbClr val="2A341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0402354-6E1A-E7E7-79B0-5EE31D096E89}"/>
              </a:ext>
            </a:extLst>
          </p:cNvPr>
          <p:cNvSpPr/>
          <p:nvPr/>
        </p:nvSpPr>
        <p:spPr>
          <a:xfrm>
            <a:off x="3641557" y="1647823"/>
            <a:ext cx="4562378" cy="703991"/>
          </a:xfrm>
          <a:prstGeom prst="roundRect">
            <a:avLst/>
          </a:prstGeom>
          <a:solidFill>
            <a:srgbClr val="212427">
              <a:alpha val="5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시스템 및 네트워크</a:t>
            </a:r>
            <a:endParaRPr lang="ko-KR" altLang="en-US" sz="12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068E8FD1-2B26-7755-3D3C-90E61539AD89}"/>
              </a:ext>
            </a:extLst>
          </p:cNvPr>
          <p:cNvSpPr/>
          <p:nvPr/>
        </p:nvSpPr>
        <p:spPr>
          <a:xfrm>
            <a:off x="3641557" y="3859003"/>
            <a:ext cx="4562378" cy="703991"/>
          </a:xfrm>
          <a:prstGeom prst="roundRect">
            <a:avLst/>
          </a:prstGeom>
          <a:solidFill>
            <a:srgbClr val="212427">
              <a:alpha val="7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UI / UX </a:t>
            </a:r>
            <a:r>
              <a:rPr lang="ko-KR" altLang="en-US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디자인</a:t>
            </a:r>
            <a:endParaRPr lang="ko-KR" altLang="en-US" sz="12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03559B95-BF4C-A6AC-4874-22246D9EFF00}"/>
              </a:ext>
            </a:extLst>
          </p:cNvPr>
          <p:cNvSpPr/>
          <p:nvPr/>
        </p:nvSpPr>
        <p:spPr>
          <a:xfrm>
            <a:off x="3641558" y="2571207"/>
            <a:ext cx="1472665" cy="1063271"/>
          </a:xfrm>
          <a:prstGeom prst="roundRect">
            <a:avLst/>
          </a:prstGeom>
          <a:solidFill>
            <a:srgbClr val="212427">
              <a:alpha val="6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캐릭터 무브먼트</a:t>
            </a:r>
            <a:endParaRPr lang="en-US" altLang="ko-KR" sz="12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2F92DD42-8158-64F0-2304-98A5F94E2140}"/>
              </a:ext>
            </a:extLst>
          </p:cNvPr>
          <p:cNvSpPr/>
          <p:nvPr/>
        </p:nvSpPr>
        <p:spPr>
          <a:xfrm>
            <a:off x="6731270" y="2576337"/>
            <a:ext cx="1472665" cy="1063271"/>
          </a:xfrm>
          <a:prstGeom prst="roundRect">
            <a:avLst/>
          </a:prstGeom>
          <a:solidFill>
            <a:srgbClr val="212427">
              <a:alpha val="6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전투</a:t>
            </a:r>
            <a:endParaRPr lang="en-US" altLang="ko-KR" dirty="0"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시스템</a:t>
            </a:r>
            <a:endParaRPr lang="en-US" altLang="ko-KR" sz="12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40B13768-8870-50D0-E570-69F862B1AE67}"/>
              </a:ext>
            </a:extLst>
          </p:cNvPr>
          <p:cNvSpPr/>
          <p:nvPr/>
        </p:nvSpPr>
        <p:spPr>
          <a:xfrm>
            <a:off x="5186414" y="2576339"/>
            <a:ext cx="1472665" cy="1063271"/>
          </a:xfrm>
          <a:prstGeom prst="roundRect">
            <a:avLst/>
          </a:prstGeom>
          <a:solidFill>
            <a:srgbClr val="212427">
              <a:alpha val="6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아이템 시스템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endParaRPr lang="en-US" altLang="ko-KR" sz="12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36296FAD-E6D3-9DF9-C698-B1F4AF392EEC}"/>
              </a:ext>
            </a:extLst>
          </p:cNvPr>
          <p:cNvCxnSpPr>
            <a:cxnSpLocks/>
          </p:cNvCxnSpPr>
          <p:nvPr/>
        </p:nvCxnSpPr>
        <p:spPr>
          <a:xfrm rot="5400000" flipH="1">
            <a:off x="8374784" y="1821594"/>
            <a:ext cx="3554" cy="360000"/>
          </a:xfrm>
          <a:prstGeom prst="line">
            <a:avLst/>
          </a:prstGeom>
          <a:ln w="25400">
            <a:solidFill>
              <a:srgbClr val="212427">
                <a:alpha val="5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D04D7C5-53E5-37F4-F9B1-3489B86807B2}"/>
              </a:ext>
            </a:extLst>
          </p:cNvPr>
          <p:cNvCxnSpPr>
            <a:cxnSpLocks/>
          </p:cNvCxnSpPr>
          <p:nvPr/>
        </p:nvCxnSpPr>
        <p:spPr>
          <a:xfrm rot="5400000" flipH="1">
            <a:off x="8364828" y="2934198"/>
            <a:ext cx="3554" cy="360000"/>
          </a:xfrm>
          <a:prstGeom prst="line">
            <a:avLst/>
          </a:prstGeom>
          <a:ln w="25400">
            <a:solidFill>
              <a:srgbClr val="212427">
                <a:alpha val="6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23E364C-63F2-E0B6-23EB-69DF221B5050}"/>
              </a:ext>
            </a:extLst>
          </p:cNvPr>
          <p:cNvCxnSpPr>
            <a:cxnSpLocks/>
          </p:cNvCxnSpPr>
          <p:nvPr/>
        </p:nvCxnSpPr>
        <p:spPr>
          <a:xfrm rot="5400000" flipH="1">
            <a:off x="8364828" y="4030224"/>
            <a:ext cx="3554" cy="360000"/>
          </a:xfrm>
          <a:prstGeom prst="line">
            <a:avLst/>
          </a:prstGeom>
          <a:ln w="25400">
            <a:solidFill>
              <a:srgbClr val="212427">
                <a:alpha val="7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id="{C2A22CDE-320C-01E7-76A9-7E0CB5FA1B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55000" y1="5190" x2="55000" y2="5190"/>
                        <a14:foregroundMark x1="95833" y1="68166" x2="95833" y2="68166"/>
                        <a14:foregroundMark x1="66111" y1="58824" x2="66111" y2="58824"/>
                        <a14:foregroundMark x1="65000" y1="94810" x2="65000" y2="94810"/>
                        <a14:foregroundMark x1="5556" y1="73010" x2="5556" y2="73010"/>
                        <a14:foregroundMark x1="54722" y1="1730" x2="54722" y2="1730"/>
                        <a14:foregroundMark x1="66111" y1="49135" x2="66111" y2="49135"/>
                        <a14:foregroundMark x1="73889" y1="59170" x2="73889" y2="59170"/>
                        <a14:foregroundMark x1="61389" y1="53287" x2="61389" y2="53287"/>
                        <a14:foregroundMark x1="69722" y1="52941" x2="69722" y2="52941"/>
                        <a14:foregroundMark x1="65000" y1="68512" x2="65000" y2="68512"/>
                        <a14:foregroundMark x1="61111" y1="63322" x2="61111" y2="63322"/>
                        <a14:foregroundMark x1="61111" y1="63322" x2="61111" y2="63322"/>
                        <a14:foregroundMark x1="61111" y1="63322" x2="61111" y2="63322"/>
                        <a14:foregroundMark x1="65278" y1="55709" x2="65278" y2="55709"/>
                        <a14:foregroundMark x1="71111" y1="64360" x2="71111" y2="64360"/>
                        <a14:foregroundMark x1="59444" y1="61246" x2="59444" y2="61246"/>
                        <a14:foregroundMark x1="75000" y1="51903" x2="75000" y2="51903"/>
                        <a14:foregroundMark x1="65278" y1="55017" x2="65278" y2="55017"/>
                        <a14:foregroundMark x1="58333" y1="56055" x2="58333" y2="56055"/>
                        <a14:foregroundMark x1="68333" y1="60900" x2="68333" y2="60900"/>
                        <a14:foregroundMark x1="71944" y1="63322" x2="71944" y2="63322"/>
                        <a14:foregroundMark x1="75278" y1="59170" x2="75278" y2="59170"/>
                        <a14:foregroundMark x1="68333" y1="49481" x2="68333" y2="49481"/>
                        <a14:foregroundMark x1="63889" y1="46367" x2="63889" y2="46367"/>
                        <a14:foregroundMark x1="60000" y1="52249" x2="60000" y2="52249"/>
                        <a14:foregroundMark x1="61944" y1="64706" x2="61944" y2="647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64647" y="3856451"/>
            <a:ext cx="876944" cy="703991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96FE5B10-46B5-735D-50D3-B00DCCAD68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9167" y1="58333" x2="49167" y2="58333"/>
                        <a14:foregroundMark x1="58333" y1="45313" x2="58333" y2="45313"/>
                        <a14:foregroundMark x1="68056" y1="43229" x2="68056" y2="43229"/>
                        <a14:foregroundMark x1="73611" y1="43229" x2="73611" y2="43229"/>
                        <a14:foregroundMark x1="78611" y1="45313" x2="78611" y2="45313"/>
                        <a14:foregroundMark x1="67778" y1="34896" x2="67778" y2="348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58095" y="2515865"/>
            <a:ext cx="2174918" cy="1159956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1B9AC6A7-6314-9E0E-C78F-FA2567EB6D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00788" y="2424167"/>
            <a:ext cx="1343351" cy="1343351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2C138D55-90A0-9AB5-36A2-61FDD9680F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16512" y="1678537"/>
            <a:ext cx="2360196" cy="642559"/>
          </a:xfrm>
          <a:prstGeom prst="rect">
            <a:avLst/>
          </a:prstGeom>
        </p:spPr>
      </p:pic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E1C987D1-5705-57FC-926A-201196F7CDF2}"/>
              </a:ext>
            </a:extLst>
          </p:cNvPr>
          <p:cNvSpPr/>
          <p:nvPr/>
        </p:nvSpPr>
        <p:spPr>
          <a:xfrm>
            <a:off x="4960223" y="4781020"/>
            <a:ext cx="3243712" cy="703991"/>
          </a:xfrm>
          <a:prstGeom prst="roundRect">
            <a:avLst/>
          </a:prstGeom>
          <a:solidFill>
            <a:srgbClr val="212427">
              <a:alpha val="9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형상관리 및</a:t>
            </a:r>
            <a:r>
              <a:rPr lang="en-US" altLang="ko-KR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ko-KR" altLang="en-US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협업</a:t>
            </a:r>
            <a:endParaRPr lang="ko-KR" altLang="en-US" sz="12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BEAF0383-F5A9-9746-109F-C30D29F46BAE}"/>
              </a:ext>
            </a:extLst>
          </p:cNvPr>
          <p:cNvCxnSpPr>
            <a:cxnSpLocks/>
          </p:cNvCxnSpPr>
          <p:nvPr/>
        </p:nvCxnSpPr>
        <p:spPr>
          <a:xfrm rot="5400000" flipH="1">
            <a:off x="8382158" y="4953610"/>
            <a:ext cx="3554" cy="360000"/>
          </a:xfrm>
          <a:prstGeom prst="line">
            <a:avLst/>
          </a:prstGeom>
          <a:ln w="25400">
            <a:solidFill>
              <a:srgbClr val="212427">
                <a:alpha val="7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876B598-007D-9743-DC44-4CB6402B793E}"/>
              </a:ext>
            </a:extLst>
          </p:cNvPr>
          <p:cNvSpPr txBox="1"/>
          <p:nvPr/>
        </p:nvSpPr>
        <p:spPr>
          <a:xfrm>
            <a:off x="4531898" y="4947167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212427">
                    <a:alpha val="90000"/>
                  </a:srgb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+</a:t>
            </a:r>
            <a:endParaRPr lang="ko-KR" altLang="en-US" dirty="0">
              <a:solidFill>
                <a:srgbClr val="212427">
                  <a:alpha val="90000"/>
                </a:srgbClr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71BECE64-DE11-7E9C-DC51-910C60D902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04697" y="4661780"/>
            <a:ext cx="976560" cy="976560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2D91B719-1036-49CC-A1EC-1633E4003E9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41591" y="4781020"/>
            <a:ext cx="848333" cy="831269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58B9B596-5C5E-27FC-73E7-670BEB0AD9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53050" y="4877241"/>
            <a:ext cx="638826" cy="63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87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B83340-9D30-9B74-2A6D-8848D216321F}"/>
              </a:ext>
            </a:extLst>
          </p:cNvPr>
          <p:cNvSpPr txBox="1"/>
          <p:nvPr/>
        </p:nvSpPr>
        <p:spPr>
          <a:xfrm>
            <a:off x="912499" y="213026"/>
            <a:ext cx="25891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마일스톤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_ 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개발 완료된 것</a:t>
            </a:r>
            <a:endParaRPr kumimoji="1" lang="en-US" altLang="ko-KR" sz="1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>
            <a:cxnSpLocks/>
          </p:cNvCxnSpPr>
          <p:nvPr/>
        </p:nvCxnSpPr>
        <p:spPr>
          <a:xfrm>
            <a:off x="0" y="1155032"/>
            <a:ext cx="12192000" cy="0"/>
          </a:xfrm>
          <a:prstGeom prst="line">
            <a:avLst/>
          </a:prstGeom>
          <a:ln w="63500">
            <a:solidFill>
              <a:srgbClr val="D8C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1CA61CB9-4875-BA14-7E70-F7531E188243}"/>
              </a:ext>
            </a:extLst>
          </p:cNvPr>
          <p:cNvSpPr/>
          <p:nvPr/>
        </p:nvSpPr>
        <p:spPr>
          <a:xfrm>
            <a:off x="1379472" y="975032"/>
            <a:ext cx="360000" cy="360000"/>
          </a:xfrm>
          <a:prstGeom prst="ellipse">
            <a:avLst/>
          </a:prstGeom>
          <a:solidFill>
            <a:srgbClr val="212427"/>
          </a:solidFill>
          <a:ln w="635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28AC22-6E07-E16B-FC26-F95334D76313}"/>
              </a:ext>
            </a:extLst>
          </p:cNvPr>
          <p:cNvCxnSpPr>
            <a:cxnSpLocks/>
          </p:cNvCxnSpPr>
          <p:nvPr/>
        </p:nvCxnSpPr>
        <p:spPr>
          <a:xfrm flipH="1">
            <a:off x="1559471" y="690080"/>
            <a:ext cx="1" cy="284952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5A98456-45E0-5936-81B3-D48A9D268B03}"/>
              </a:ext>
            </a:extLst>
          </p:cNvPr>
          <p:cNvSpPr/>
          <p:nvPr/>
        </p:nvSpPr>
        <p:spPr>
          <a:xfrm>
            <a:off x="823138" y="1700974"/>
            <a:ext cx="1472665" cy="616134"/>
          </a:xfrm>
          <a:prstGeom prst="roundRect">
            <a:avLst/>
          </a:prstGeom>
          <a:solidFill>
            <a:srgbClr val="D8CBBB">
              <a:alpha val="5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네트워크 구현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988B4CF9-D065-A461-39E9-A1507D2F7880}"/>
              </a:ext>
            </a:extLst>
          </p:cNvPr>
          <p:cNvSpPr/>
          <p:nvPr/>
        </p:nvSpPr>
        <p:spPr>
          <a:xfrm>
            <a:off x="823136" y="2471136"/>
            <a:ext cx="1472665" cy="616135"/>
          </a:xfrm>
          <a:prstGeom prst="roundRect">
            <a:avLst/>
          </a:prstGeom>
          <a:solidFill>
            <a:srgbClr val="D8CBBB">
              <a:alpha val="6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캐릭터 무브먼트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6A98125-FF1A-0F5E-237D-5E261558D852}"/>
              </a:ext>
            </a:extLst>
          </p:cNvPr>
          <p:cNvSpPr/>
          <p:nvPr/>
        </p:nvSpPr>
        <p:spPr>
          <a:xfrm>
            <a:off x="823138" y="3241299"/>
            <a:ext cx="1472665" cy="616134"/>
          </a:xfrm>
          <a:prstGeom prst="roundRect">
            <a:avLst/>
          </a:prstGeom>
          <a:solidFill>
            <a:srgbClr val="D8CBBB">
              <a:alpha val="7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아이템 시스템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EF04CB1-7EE4-A7EB-D464-7BA1C0E4E40D}"/>
              </a:ext>
            </a:extLst>
          </p:cNvPr>
          <p:cNvSpPr/>
          <p:nvPr/>
        </p:nvSpPr>
        <p:spPr>
          <a:xfrm>
            <a:off x="823136" y="4011461"/>
            <a:ext cx="1472665" cy="616135"/>
          </a:xfrm>
          <a:prstGeom prst="roundRect">
            <a:avLst/>
          </a:prstGeom>
          <a:solidFill>
            <a:srgbClr val="D8CBBB">
              <a:alpha val="8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전투 시스템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CEDF4F2-A922-F706-B1D4-3BB44F3B80EA}"/>
              </a:ext>
            </a:extLst>
          </p:cNvPr>
          <p:cNvSpPr/>
          <p:nvPr/>
        </p:nvSpPr>
        <p:spPr>
          <a:xfrm>
            <a:off x="823136" y="4781623"/>
            <a:ext cx="1472665" cy="616135"/>
          </a:xfrm>
          <a:prstGeom prst="roundRect">
            <a:avLst/>
          </a:prstGeom>
          <a:solidFill>
            <a:srgbClr val="D8CBBB">
              <a:alpha val="9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UI</a:t>
            </a:r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</a:t>
            </a:r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UX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4C6E4EE-EAE5-CC7A-85B3-1E4C48B5B3DC}"/>
              </a:ext>
            </a:extLst>
          </p:cNvPr>
          <p:cNvSpPr/>
          <p:nvPr/>
        </p:nvSpPr>
        <p:spPr>
          <a:xfrm>
            <a:off x="823136" y="5551785"/>
            <a:ext cx="1472665" cy="616135"/>
          </a:xfrm>
          <a:prstGeom prst="roundRect">
            <a:avLst/>
          </a:prstGeom>
          <a:solidFill>
            <a:srgbClr val="D8CBBB"/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기타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380F756-F8B8-437C-C7DD-5C50612730AB}"/>
              </a:ext>
            </a:extLst>
          </p:cNvPr>
          <p:cNvSpPr/>
          <p:nvPr/>
        </p:nvSpPr>
        <p:spPr>
          <a:xfrm>
            <a:off x="6143978" y="941663"/>
            <a:ext cx="360000" cy="360000"/>
          </a:xfrm>
          <a:prstGeom prst="ellipse">
            <a:avLst/>
          </a:prstGeom>
          <a:solidFill>
            <a:schemeClr val="accent2"/>
          </a:solidFill>
          <a:ln w="635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D80F7-0CC9-97D7-738E-F7340A151358}"/>
              </a:ext>
            </a:extLst>
          </p:cNvPr>
          <p:cNvSpPr txBox="1"/>
          <p:nvPr/>
        </p:nvSpPr>
        <p:spPr>
          <a:xfrm>
            <a:off x="5518772" y="251498"/>
            <a:ext cx="17059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개강전</a:t>
            </a:r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(~02.29)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01508DC-86BE-29D2-6790-07FC4DF7B089}"/>
              </a:ext>
            </a:extLst>
          </p:cNvPr>
          <p:cNvCxnSpPr>
            <a:cxnSpLocks/>
          </p:cNvCxnSpPr>
          <p:nvPr/>
        </p:nvCxnSpPr>
        <p:spPr>
          <a:xfrm flipH="1">
            <a:off x="6323976" y="656711"/>
            <a:ext cx="1" cy="284952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A31FA368-B103-EE37-7F11-6D60B5B30D29}"/>
              </a:ext>
            </a:extLst>
          </p:cNvPr>
          <p:cNvSpPr/>
          <p:nvPr/>
        </p:nvSpPr>
        <p:spPr>
          <a:xfrm>
            <a:off x="3636759" y="5551784"/>
            <a:ext cx="5471785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협업 연습</a:t>
            </a:r>
            <a:endParaRPr lang="en-US" altLang="ko-KR" sz="1500" dirty="0"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algn="ctr"/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예제 프로젝트 진행으로 통합개발환경 정립 및 개발 프로세스 확립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A619FEF-8697-9DF4-1A84-A62F0544B189}"/>
              </a:ext>
            </a:extLst>
          </p:cNvPr>
          <p:cNvSpPr/>
          <p:nvPr/>
        </p:nvSpPr>
        <p:spPr>
          <a:xfrm>
            <a:off x="3636759" y="1700975"/>
            <a:ext cx="2687217" cy="3675542"/>
          </a:xfrm>
          <a:prstGeom prst="roundRect">
            <a:avLst>
              <a:gd name="adj" fmla="val 2526"/>
            </a:avLst>
          </a:prstGeom>
          <a:solidFill>
            <a:srgbClr val="212427"/>
          </a:solidFill>
          <a:ln w="31750">
            <a:gradFill flip="none" rotWithShape="1">
              <a:gsLst>
                <a:gs pos="0">
                  <a:srgbClr val="D8CBBB">
                    <a:alpha val="90000"/>
                  </a:srgbClr>
                </a:gs>
                <a:gs pos="100000">
                  <a:srgbClr val="D8CBBB">
                    <a:lumMod val="100000"/>
                    <a:alpha val="5000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기획</a:t>
            </a:r>
            <a:br>
              <a:rPr lang="en-US" altLang="ko-KR" sz="150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</a:br>
            <a:endParaRPr lang="en-US" altLang="ko-KR" sz="1500" dirty="0"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시나리오 기획</a:t>
            </a:r>
            <a:endParaRPr lang="en-US" altLang="ko-KR" sz="12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컨텐츠 기획</a:t>
            </a:r>
            <a:endParaRPr lang="en-US" altLang="ko-KR" sz="12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시스템 기획</a:t>
            </a:r>
            <a:endParaRPr lang="en-US" altLang="ko-KR" sz="12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밸런스 기획</a:t>
            </a:r>
            <a:endParaRPr lang="en-US" altLang="ko-KR" sz="12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레벨 기획</a:t>
            </a:r>
            <a:endParaRPr lang="en-US" altLang="ko-KR" sz="12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맵 및 아이템 기획</a:t>
            </a:r>
            <a:br>
              <a:rPr lang="en-US" altLang="ko-KR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</a:br>
            <a:r>
              <a:rPr lang="en-US" altLang="ko-KR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UI / UX </a:t>
            </a:r>
            <a:r>
              <a:rPr lang="ko-KR" altLang="en-US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기획</a:t>
            </a:r>
            <a:endParaRPr lang="en-US" altLang="ko-KR" sz="12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2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개발 프로세스 기획</a:t>
            </a:r>
            <a:endParaRPr lang="en-US" altLang="ko-KR" sz="12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3E9DC8A-43DA-0819-7CA5-20B02C564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356" y="1700974"/>
            <a:ext cx="3214945" cy="2268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B75673A6-575D-24AE-69D3-4C1391BC5027}"/>
              </a:ext>
            </a:extLst>
          </p:cNvPr>
          <p:cNvCxnSpPr>
            <a:cxnSpLocks/>
          </p:cNvCxnSpPr>
          <p:nvPr/>
        </p:nvCxnSpPr>
        <p:spPr>
          <a:xfrm rot="5400000" flipH="1">
            <a:off x="6502199" y="3316484"/>
            <a:ext cx="3554" cy="360000"/>
          </a:xfrm>
          <a:prstGeom prst="line">
            <a:avLst/>
          </a:prstGeom>
          <a:ln w="25400">
            <a:solidFill>
              <a:srgbClr val="D8CBBB">
                <a:alpha val="5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>
            <a:extLst>
              <a:ext uri="{FF2B5EF4-FFF2-40B4-BE49-F238E27FC236}">
                <a16:creationId xmlns:a16="http://schemas.microsoft.com/office/drawing/2014/main" id="{CCA94EEE-453A-F7F3-9163-4E78F796B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9288" y="3129557"/>
            <a:ext cx="2373835" cy="226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512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B83340-9D30-9B74-2A6D-8848D216321F}"/>
              </a:ext>
            </a:extLst>
          </p:cNvPr>
          <p:cNvSpPr txBox="1"/>
          <p:nvPr/>
        </p:nvSpPr>
        <p:spPr>
          <a:xfrm>
            <a:off x="912499" y="213026"/>
            <a:ext cx="25891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마일스톤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_ </a:t>
            </a:r>
            <a:r>
              <a:rPr kumimoji="1" lang="ko-KR" altLang="en-US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개발 완료된 것</a:t>
            </a:r>
            <a:endParaRPr kumimoji="1" lang="en-US" altLang="ko-KR" sz="1500" b="1" dirty="0">
              <a:solidFill>
                <a:srgbClr val="D8CBB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>
            <a:cxnSpLocks/>
          </p:cNvCxnSpPr>
          <p:nvPr/>
        </p:nvCxnSpPr>
        <p:spPr>
          <a:xfrm>
            <a:off x="0" y="1155032"/>
            <a:ext cx="12192000" cy="0"/>
          </a:xfrm>
          <a:prstGeom prst="line">
            <a:avLst/>
          </a:prstGeom>
          <a:ln w="63500">
            <a:solidFill>
              <a:srgbClr val="D8C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1CA61CB9-4875-BA14-7E70-F7531E188243}"/>
              </a:ext>
            </a:extLst>
          </p:cNvPr>
          <p:cNvSpPr/>
          <p:nvPr/>
        </p:nvSpPr>
        <p:spPr>
          <a:xfrm>
            <a:off x="1379472" y="975032"/>
            <a:ext cx="360000" cy="360000"/>
          </a:xfrm>
          <a:prstGeom prst="ellipse">
            <a:avLst/>
          </a:prstGeom>
          <a:solidFill>
            <a:srgbClr val="212427"/>
          </a:solidFill>
          <a:ln w="635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28AC22-6E07-E16B-FC26-F95334D76313}"/>
              </a:ext>
            </a:extLst>
          </p:cNvPr>
          <p:cNvCxnSpPr>
            <a:cxnSpLocks/>
          </p:cNvCxnSpPr>
          <p:nvPr/>
        </p:nvCxnSpPr>
        <p:spPr>
          <a:xfrm flipH="1">
            <a:off x="1559471" y="690080"/>
            <a:ext cx="1" cy="284952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5A98456-45E0-5936-81B3-D48A9D268B03}"/>
              </a:ext>
            </a:extLst>
          </p:cNvPr>
          <p:cNvSpPr/>
          <p:nvPr/>
        </p:nvSpPr>
        <p:spPr>
          <a:xfrm>
            <a:off x="823138" y="1700974"/>
            <a:ext cx="1472665" cy="616134"/>
          </a:xfrm>
          <a:prstGeom prst="roundRect">
            <a:avLst/>
          </a:prstGeom>
          <a:solidFill>
            <a:srgbClr val="D8CBBB">
              <a:alpha val="5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네트워크 구현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988B4CF9-D065-A461-39E9-A1507D2F7880}"/>
              </a:ext>
            </a:extLst>
          </p:cNvPr>
          <p:cNvSpPr/>
          <p:nvPr/>
        </p:nvSpPr>
        <p:spPr>
          <a:xfrm>
            <a:off x="823136" y="2471136"/>
            <a:ext cx="1472665" cy="616135"/>
          </a:xfrm>
          <a:prstGeom prst="roundRect">
            <a:avLst/>
          </a:prstGeom>
          <a:solidFill>
            <a:srgbClr val="D8CBBB">
              <a:alpha val="6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캐릭터 무브먼트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6A98125-FF1A-0F5E-237D-5E261558D852}"/>
              </a:ext>
            </a:extLst>
          </p:cNvPr>
          <p:cNvSpPr/>
          <p:nvPr/>
        </p:nvSpPr>
        <p:spPr>
          <a:xfrm>
            <a:off x="823138" y="3241299"/>
            <a:ext cx="1472665" cy="616134"/>
          </a:xfrm>
          <a:prstGeom prst="roundRect">
            <a:avLst/>
          </a:prstGeom>
          <a:solidFill>
            <a:srgbClr val="D8CBBB">
              <a:alpha val="7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아이템 시스템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EF04CB1-7EE4-A7EB-D464-7BA1C0E4E40D}"/>
              </a:ext>
            </a:extLst>
          </p:cNvPr>
          <p:cNvSpPr/>
          <p:nvPr/>
        </p:nvSpPr>
        <p:spPr>
          <a:xfrm>
            <a:off x="823136" y="4011461"/>
            <a:ext cx="1472665" cy="616135"/>
          </a:xfrm>
          <a:prstGeom prst="roundRect">
            <a:avLst/>
          </a:prstGeom>
          <a:solidFill>
            <a:srgbClr val="D8CBBB">
              <a:alpha val="8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전투 시스템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CEDF4F2-A922-F706-B1D4-3BB44F3B80EA}"/>
              </a:ext>
            </a:extLst>
          </p:cNvPr>
          <p:cNvSpPr/>
          <p:nvPr/>
        </p:nvSpPr>
        <p:spPr>
          <a:xfrm>
            <a:off x="823136" y="4781623"/>
            <a:ext cx="1472665" cy="616135"/>
          </a:xfrm>
          <a:prstGeom prst="roundRect">
            <a:avLst/>
          </a:prstGeom>
          <a:solidFill>
            <a:srgbClr val="D8CBBB">
              <a:alpha val="90000"/>
            </a:srgbClr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UI</a:t>
            </a:r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</a:t>
            </a:r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UX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4C6E4EE-EAE5-CC7A-85B3-1E4C48B5B3DC}"/>
              </a:ext>
            </a:extLst>
          </p:cNvPr>
          <p:cNvSpPr/>
          <p:nvPr/>
        </p:nvSpPr>
        <p:spPr>
          <a:xfrm>
            <a:off x="823136" y="5551785"/>
            <a:ext cx="1472665" cy="616135"/>
          </a:xfrm>
          <a:prstGeom prst="roundRect">
            <a:avLst/>
          </a:prstGeom>
          <a:solidFill>
            <a:srgbClr val="D8CBBB"/>
          </a:solidFill>
          <a:ln w="635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rgbClr val="21242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기타</a:t>
            </a:r>
            <a:endParaRPr lang="en-US" altLang="ko-KR" sz="1500" dirty="0">
              <a:solidFill>
                <a:srgbClr val="21242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380F756-F8B8-437C-C7DD-5C50612730AB}"/>
              </a:ext>
            </a:extLst>
          </p:cNvPr>
          <p:cNvSpPr/>
          <p:nvPr/>
        </p:nvSpPr>
        <p:spPr>
          <a:xfrm>
            <a:off x="6143978" y="941663"/>
            <a:ext cx="360000" cy="360000"/>
          </a:xfrm>
          <a:prstGeom prst="ellipse">
            <a:avLst/>
          </a:prstGeom>
          <a:solidFill>
            <a:schemeClr val="accent2"/>
          </a:solidFill>
          <a:ln w="635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D80F7-0CC9-97D7-738E-F7340A151358}"/>
              </a:ext>
            </a:extLst>
          </p:cNvPr>
          <p:cNvSpPr txBox="1"/>
          <p:nvPr/>
        </p:nvSpPr>
        <p:spPr>
          <a:xfrm>
            <a:off x="5518772" y="251498"/>
            <a:ext cx="3105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개강</a:t>
            </a:r>
            <a:r>
              <a:rPr kumimoji="1" lang="en-US" altLang="ko-KR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~</a:t>
            </a:r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중간 발표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(03.01~03.23)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01508DC-86BE-29D2-6790-07FC4DF7B089}"/>
              </a:ext>
            </a:extLst>
          </p:cNvPr>
          <p:cNvCxnSpPr>
            <a:cxnSpLocks/>
          </p:cNvCxnSpPr>
          <p:nvPr/>
        </p:nvCxnSpPr>
        <p:spPr>
          <a:xfrm flipH="1">
            <a:off x="6323976" y="656711"/>
            <a:ext cx="1" cy="284952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1B86C92-22BA-962D-76A7-A954160FB38B}"/>
              </a:ext>
            </a:extLst>
          </p:cNvPr>
          <p:cNvSpPr/>
          <p:nvPr/>
        </p:nvSpPr>
        <p:spPr>
          <a:xfrm>
            <a:off x="3636759" y="4781623"/>
            <a:ext cx="5471785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기초 </a:t>
            </a:r>
            <a:r>
              <a:rPr lang="en-US" altLang="ko-KR" sz="150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UI</a:t>
            </a:r>
          </a:p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기본 플레이화면 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UI,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인벤토리 시스템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로그인 시스템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9B484E9-9388-1B2D-712F-056E8491D8F8}"/>
              </a:ext>
            </a:extLst>
          </p:cNvPr>
          <p:cNvSpPr/>
          <p:nvPr/>
        </p:nvSpPr>
        <p:spPr>
          <a:xfrm>
            <a:off x="3636759" y="3241299"/>
            <a:ext cx="5471785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7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아이템 기초 알고리즘</a:t>
            </a:r>
            <a:endParaRPr lang="en-US" altLang="ko-KR" sz="1500" dirty="0"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아이템 </a:t>
            </a:r>
            <a:r>
              <a:rPr lang="ko-KR" altLang="en-US" sz="1000" dirty="0" err="1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스폰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아이템 인식 및 </a:t>
            </a:r>
            <a:r>
              <a:rPr lang="en-US" altLang="ko-KR" sz="1000" dirty="0" err="1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raycast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이용한 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selective interaction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구현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095C0EE-FADE-CD74-36C9-36D01872568F}"/>
              </a:ext>
            </a:extLst>
          </p:cNvPr>
          <p:cNvSpPr/>
          <p:nvPr/>
        </p:nvSpPr>
        <p:spPr>
          <a:xfrm>
            <a:off x="3636759" y="2471135"/>
            <a:ext cx="5471785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6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캐릭터 기초 모델링</a:t>
            </a:r>
            <a:endParaRPr lang="en-US" altLang="ko-KR" sz="1500" dirty="0"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모델링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 err="1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애니메이팅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및 </a:t>
            </a:r>
            <a:r>
              <a:rPr lang="ko-KR" altLang="en-US" sz="1000" dirty="0" err="1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모션리깅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상하좌우 이동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점프 및 웅크리기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타격 피격 모션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모션 별 속도 제어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FE9C437-A8D8-F037-29F6-49F9A03A3A52}"/>
              </a:ext>
            </a:extLst>
          </p:cNvPr>
          <p:cNvSpPr/>
          <p:nvPr/>
        </p:nvSpPr>
        <p:spPr>
          <a:xfrm>
            <a:off x="3636759" y="1703886"/>
            <a:ext cx="5471785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5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Photon Network</a:t>
            </a:r>
          </a:p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멀티플레이 환경 구축 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 </a:t>
            </a:r>
            <a:r>
              <a:rPr lang="en-US" altLang="ko-KR" sz="1000" dirty="0" err="1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realtime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전투 데이터 송수신 및 매칭 시스템 구현</a:t>
            </a:r>
            <a:endParaRPr lang="en-US" altLang="ko-KR" sz="1000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3479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E93A6F2-9182-A34A-0BC6-5C0943DC6457}"/>
              </a:ext>
            </a:extLst>
          </p:cNvPr>
          <p:cNvCxnSpPr>
            <a:cxnSpLocks/>
          </p:cNvCxnSpPr>
          <p:nvPr/>
        </p:nvCxnSpPr>
        <p:spPr>
          <a:xfrm>
            <a:off x="0" y="1155032"/>
            <a:ext cx="12192000" cy="0"/>
          </a:xfrm>
          <a:prstGeom prst="line">
            <a:avLst/>
          </a:prstGeom>
          <a:ln w="63500">
            <a:solidFill>
              <a:srgbClr val="D8CB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E380F756-F8B8-437C-C7DD-5C50612730AB}"/>
              </a:ext>
            </a:extLst>
          </p:cNvPr>
          <p:cNvSpPr/>
          <p:nvPr/>
        </p:nvSpPr>
        <p:spPr>
          <a:xfrm>
            <a:off x="2197611" y="941663"/>
            <a:ext cx="360000" cy="360000"/>
          </a:xfrm>
          <a:prstGeom prst="ellipse">
            <a:avLst/>
          </a:prstGeom>
          <a:solidFill>
            <a:schemeClr val="accent2"/>
          </a:solidFill>
          <a:ln w="63500">
            <a:solidFill>
              <a:srgbClr val="D8CB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4D80F7-0CC9-97D7-738E-F7340A151358}"/>
              </a:ext>
            </a:extLst>
          </p:cNvPr>
          <p:cNvSpPr txBox="1"/>
          <p:nvPr/>
        </p:nvSpPr>
        <p:spPr>
          <a:xfrm>
            <a:off x="1572405" y="251498"/>
            <a:ext cx="3105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개강</a:t>
            </a:r>
            <a:r>
              <a:rPr kumimoji="1" lang="en-US" altLang="ko-KR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~</a:t>
            </a:r>
            <a:r>
              <a:rPr kumimoji="1" lang="ko-KR" altLang="en-US" sz="20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중간 발표 </a:t>
            </a:r>
            <a:r>
              <a:rPr kumimoji="1" lang="en-US" altLang="ko-KR" sz="1500" b="1" dirty="0">
                <a:solidFill>
                  <a:srgbClr val="D8CBB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(03.01~03.23)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01508DC-86BE-29D2-6790-07FC4DF7B089}"/>
              </a:ext>
            </a:extLst>
          </p:cNvPr>
          <p:cNvCxnSpPr>
            <a:cxnSpLocks/>
          </p:cNvCxnSpPr>
          <p:nvPr/>
        </p:nvCxnSpPr>
        <p:spPr>
          <a:xfrm flipH="1">
            <a:off x="2377609" y="656711"/>
            <a:ext cx="1" cy="284952"/>
          </a:xfrm>
          <a:prstGeom prst="line">
            <a:avLst/>
          </a:prstGeom>
          <a:ln w="25400">
            <a:solidFill>
              <a:srgbClr val="D8CBB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1B86C92-22BA-962D-76A7-A954160FB38B}"/>
              </a:ext>
            </a:extLst>
          </p:cNvPr>
          <p:cNvSpPr/>
          <p:nvPr/>
        </p:nvSpPr>
        <p:spPr>
          <a:xfrm>
            <a:off x="85031" y="4781623"/>
            <a:ext cx="5471785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9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기초 </a:t>
            </a:r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UI</a:t>
            </a:r>
          </a:p>
          <a:p>
            <a:pPr algn="ctr"/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기본 플레이화면 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UI,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인벤토리 시스템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로그인 시스템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9B484E9-9388-1B2D-712F-056E8491D8F8}"/>
              </a:ext>
            </a:extLst>
          </p:cNvPr>
          <p:cNvSpPr/>
          <p:nvPr/>
        </p:nvSpPr>
        <p:spPr>
          <a:xfrm>
            <a:off x="85031" y="3241299"/>
            <a:ext cx="5471785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7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아이템 기초 알고리즘</a:t>
            </a:r>
            <a:endParaRPr lang="en-US" altLang="ko-KR" sz="1500" dirty="0">
              <a:solidFill>
                <a:schemeClr val="bg1">
                  <a:lumMod val="50000"/>
                </a:schemeClr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algn="ctr"/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아이템 </a:t>
            </a:r>
            <a:r>
              <a:rPr lang="ko-KR" altLang="en-US" sz="1000" dirty="0" err="1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스폰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아이템 인식 및 </a:t>
            </a:r>
            <a:r>
              <a:rPr lang="en-US" altLang="ko-KR" sz="1000" dirty="0" err="1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raycast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를 이용한 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selective interaction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구현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095C0EE-FADE-CD74-36C9-36D01872568F}"/>
              </a:ext>
            </a:extLst>
          </p:cNvPr>
          <p:cNvSpPr/>
          <p:nvPr/>
        </p:nvSpPr>
        <p:spPr>
          <a:xfrm>
            <a:off x="85031" y="2471135"/>
            <a:ext cx="5471785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6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bg1">
                    <a:lumMod val="50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캐릭터 기초 모델링</a:t>
            </a:r>
            <a:endParaRPr lang="en-US" altLang="ko-KR" sz="1500" dirty="0">
              <a:solidFill>
                <a:schemeClr val="bg1">
                  <a:lumMod val="50000"/>
                </a:schemeClr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모델링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 err="1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애니메이팅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및 </a:t>
            </a:r>
            <a:r>
              <a:rPr lang="ko-KR" altLang="en-US" sz="1000" dirty="0" err="1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모션리깅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상하좌우 이동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점프 및 웅크리기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타격 피격 모션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모션 별 속도 제어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FE9C437-A8D8-F037-29F6-49F9A03A3A52}"/>
              </a:ext>
            </a:extLst>
          </p:cNvPr>
          <p:cNvSpPr/>
          <p:nvPr/>
        </p:nvSpPr>
        <p:spPr>
          <a:xfrm>
            <a:off x="85031" y="1703886"/>
            <a:ext cx="5471785" cy="616135"/>
          </a:xfrm>
          <a:prstGeom prst="roundRect">
            <a:avLst/>
          </a:prstGeom>
          <a:solidFill>
            <a:srgbClr val="212427"/>
          </a:solidFill>
          <a:ln w="31750">
            <a:solidFill>
              <a:srgbClr val="D8CBBB">
                <a:alpha val="5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>
                    <a:lumMod val="50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Photon Network</a:t>
            </a:r>
          </a:p>
          <a:p>
            <a:pPr marL="171450" indent="-171450" algn="ctr">
              <a:buFontTx/>
              <a:buChar char="-"/>
            </a:pP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멀티플레이 환경 구축 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 </a:t>
            </a:r>
            <a:r>
              <a:rPr lang="en-US" altLang="ko-KR" sz="1000" dirty="0" err="1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realtime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전투 데이터 송수신 및 매칭 시스템 구현</a:t>
            </a:r>
            <a:endParaRPr lang="en-US" altLang="ko-KR" sz="1000" dirty="0">
              <a:solidFill>
                <a:schemeClr val="bg1">
                  <a:lumMod val="50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pic>
        <p:nvPicPr>
          <p:cNvPr id="3" name="그림 2" descr="의류, 스크린샷, 건물, 사람이(가) 표시된 사진&#10;&#10;자동 생성된 설명">
            <a:extLst>
              <a:ext uri="{FF2B5EF4-FFF2-40B4-BE49-F238E27FC236}">
                <a16:creationId xmlns:a16="http://schemas.microsoft.com/office/drawing/2014/main" id="{005A4FDA-640C-E7E9-9245-F4D1D7AA0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90375"/>
            <a:ext cx="5727832" cy="351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627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8088</TotalTime>
  <Words>623</Words>
  <Application>Microsoft Macintosh PowerPoint</Application>
  <PresentationFormat>와이드스크린</PresentationFormat>
  <Paragraphs>128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Pretendard ExtraBold</vt:lpstr>
      <vt:lpstr>Pretendard SemiBold</vt:lpstr>
      <vt:lpstr>Arial</vt:lpstr>
      <vt:lpstr>Calibri</vt:lpstr>
      <vt:lpstr>Calibri Light</vt:lpstr>
      <vt:lpstr>Digital Glitch Demo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장원재(학부생-소프트웨어전공)</dc:creator>
  <cp:lastModifiedBy>장원재(학부생-소프트웨어전공)</cp:lastModifiedBy>
  <cp:revision>2</cp:revision>
  <dcterms:created xsi:type="dcterms:W3CDTF">2024-03-18T03:47:05Z</dcterms:created>
  <dcterms:modified xsi:type="dcterms:W3CDTF">2024-05-24T04:10:41Z</dcterms:modified>
</cp:coreProperties>
</file>

<file path=docProps/thumbnail.jpeg>
</file>